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6"/>
  </p:notesMasterIdLst>
  <p:sldIdLst>
    <p:sldId id="256" r:id="rId2"/>
    <p:sldId id="279" r:id="rId3"/>
    <p:sldId id="257" r:id="rId4"/>
    <p:sldId id="258" r:id="rId5"/>
    <p:sldId id="259" r:id="rId6"/>
    <p:sldId id="260" r:id="rId7"/>
    <p:sldId id="261" r:id="rId8"/>
    <p:sldId id="262" r:id="rId9"/>
    <p:sldId id="265" r:id="rId10"/>
    <p:sldId id="263" r:id="rId11"/>
    <p:sldId id="264"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14630400" cy="8229600"/>
  <p:notesSz cx="8229600" cy="14630400"/>
  <p:embeddedFontLst>
    <p:embeddedFont>
      <p:font typeface="Consolas" panose="020B0609020204030204" pitchFamily="49" charset="0"/>
      <p:regular r:id="rId27"/>
      <p:bold r:id="rId28"/>
      <p:italic r:id="rId29"/>
      <p:boldItalic r:id="rId30"/>
    </p:embeddedFont>
    <p:embeddedFont>
      <p:font typeface="DM Sans Medium" pitchFamily="2" charset="0"/>
      <p:regular r:id="rId31"/>
    </p:embeddedFont>
    <p:embeddedFont>
      <p:font typeface="Inter"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9676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1A0AD-9080-D616-6645-2B7784A02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855F03-1BAA-060F-AA21-66F8469309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5910D7-DC97-3892-13EB-8153D3BC7B86}"/>
              </a:ext>
            </a:extLst>
          </p:cNvPr>
          <p:cNvSpPr>
            <a:spLocks noGrp="1"/>
          </p:cNvSpPr>
          <p:nvPr>
            <p:ph type="body" idx="1"/>
          </p:nvPr>
        </p:nvSpPr>
        <p:spPr/>
        <p:txBody>
          <a:bodyPr/>
          <a:lstStyle/>
          <a:p>
            <a:r>
              <a:rPr lang="en-US" dirty="0"/>
              <a:t>
</a:t>
            </a:r>
          </a:p>
        </p:txBody>
      </p:sp>
      <p:sp>
        <p:nvSpPr>
          <p:cNvPr id="4" name="Slide Number Placeholder 3">
            <a:extLst>
              <a:ext uri="{FF2B5EF4-FFF2-40B4-BE49-F238E27FC236}">
                <a16:creationId xmlns:a16="http://schemas.microsoft.com/office/drawing/2014/main" id="{EEF3A05A-DA9A-63A4-48B9-1F6049759414}"/>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4103952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6553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Instagram Analytics Using SQL</a:t>
            </a:r>
            <a:endParaRPr lang="en-US" sz="4450" dirty="0"/>
          </a:p>
        </p:txBody>
      </p:sp>
      <p:sp>
        <p:nvSpPr>
          <p:cNvPr id="4" name="Text 1"/>
          <p:cNvSpPr/>
          <p:nvPr/>
        </p:nvSpPr>
        <p:spPr>
          <a:xfrm>
            <a:off x="793790" y="4123253"/>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A deep dive into Instagram performance data with SQL, developed during the Virtual Internship. This project extracts key insights for engagement, content performance, and audience growth.</a:t>
            </a:r>
            <a:endParaRPr lang="en-US" sz="1750" dirty="0"/>
          </a:p>
        </p:txBody>
      </p:sp>
      <p:sp>
        <p:nvSpPr>
          <p:cNvPr id="5" name="Shape 2"/>
          <p:cNvSpPr/>
          <p:nvPr/>
        </p:nvSpPr>
        <p:spPr>
          <a:xfrm>
            <a:off x="793790" y="5484019"/>
            <a:ext cx="362903" cy="362903"/>
          </a:xfrm>
          <a:prstGeom prst="roundRect">
            <a:avLst>
              <a:gd name="adj" fmla="val 25194296"/>
            </a:avLst>
          </a:prstGeom>
          <a:solidFill>
            <a:srgbClr val="14E60B"/>
          </a:solidFill>
          <a:ln w="7620">
            <a:solidFill>
              <a:srgbClr val="38383C"/>
            </a:solidFill>
            <a:prstDash val="solid"/>
          </a:ln>
        </p:spPr>
      </p:sp>
      <p:sp>
        <p:nvSpPr>
          <p:cNvPr id="6" name="Text 3"/>
          <p:cNvSpPr/>
          <p:nvPr/>
        </p:nvSpPr>
        <p:spPr>
          <a:xfrm>
            <a:off x="909161" y="5616654"/>
            <a:ext cx="132159" cy="97512"/>
          </a:xfrm>
          <a:prstGeom prst="rect">
            <a:avLst/>
          </a:prstGeom>
          <a:noFill/>
          <a:ln/>
        </p:spPr>
        <p:txBody>
          <a:bodyPr wrap="none" lIns="0" tIns="0" rIns="0" bIns="0" rtlCol="0" anchor="t"/>
          <a:lstStyle/>
          <a:p>
            <a:pPr marL="0" indent="0" algn="ctr">
              <a:lnSpc>
                <a:spcPts val="750"/>
              </a:lnSpc>
              <a:buNone/>
            </a:pPr>
            <a:r>
              <a:rPr lang="en-US" sz="750" dirty="0">
                <a:solidFill>
                  <a:srgbClr val="38383C"/>
                </a:solidFill>
                <a:latin typeface="Inter Medium" pitchFamily="34" charset="0"/>
                <a:ea typeface="Inter Medium" pitchFamily="34" charset="-122"/>
                <a:cs typeface="Inter Medium" pitchFamily="34" charset="-120"/>
              </a:rPr>
              <a:t>VS</a:t>
            </a:r>
            <a:endParaRPr lang="en-US" sz="750" dirty="0"/>
          </a:p>
        </p:txBody>
      </p:sp>
      <p:sp>
        <p:nvSpPr>
          <p:cNvPr id="7" name="Text 4"/>
          <p:cNvSpPr/>
          <p:nvPr/>
        </p:nvSpPr>
        <p:spPr>
          <a:xfrm>
            <a:off x="1270040" y="5467112"/>
            <a:ext cx="1822490" cy="396835"/>
          </a:xfrm>
          <a:prstGeom prst="rect">
            <a:avLst/>
          </a:prstGeom>
          <a:noFill/>
          <a:ln/>
        </p:spPr>
        <p:txBody>
          <a:bodyPr wrap="none" lIns="0" tIns="0" rIns="0" bIns="0" rtlCol="0" anchor="t"/>
          <a:lstStyle/>
          <a:p>
            <a:pPr marL="0" indent="0" algn="l">
              <a:lnSpc>
                <a:spcPts val="3100"/>
              </a:lnSpc>
              <a:buNone/>
            </a:pPr>
            <a:r>
              <a:rPr lang="en-US" sz="2200" b="1" dirty="0">
                <a:solidFill>
                  <a:srgbClr val="D6D9D7"/>
                </a:solidFill>
                <a:latin typeface="Inter Bold" pitchFamily="34" charset="0"/>
                <a:ea typeface="Inter Bold" pitchFamily="34" charset="-122"/>
                <a:cs typeface="Inter Bold" pitchFamily="34" charset="-120"/>
              </a:rPr>
              <a:t>by Viraj Shah</a:t>
            </a:r>
            <a:endParaRPr lang="en-US" sz="22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75918" y="532567"/>
            <a:ext cx="9895523" cy="603409"/>
          </a:xfrm>
          <a:prstGeom prst="rect">
            <a:avLst/>
          </a:prstGeom>
          <a:noFill/>
          <a:ln/>
        </p:spPr>
        <p:txBody>
          <a:bodyPr wrap="none" lIns="0" tIns="0" rIns="0" bIns="0" rtlCol="0" anchor="t"/>
          <a:lstStyle/>
          <a:p>
            <a:pPr marL="0" indent="0" algn="l">
              <a:lnSpc>
                <a:spcPts val="4750"/>
              </a:lnSpc>
              <a:buNone/>
            </a:pPr>
            <a:r>
              <a:rPr lang="en-US" sz="3800" dirty="0">
                <a:solidFill>
                  <a:srgbClr val="F7F7F8"/>
                </a:solidFill>
                <a:latin typeface="DM Sans Medium" pitchFamily="34" charset="0"/>
                <a:ea typeface="DM Sans Medium" pitchFamily="34" charset="-122"/>
                <a:cs typeface="DM Sans Medium" pitchFamily="34" charset="-120"/>
              </a:rPr>
              <a:t>Filtering Weekend Posts for March and April</a:t>
            </a:r>
            <a:endParaRPr lang="en-US" sz="3800" dirty="0"/>
          </a:p>
        </p:txBody>
      </p:sp>
      <p:sp>
        <p:nvSpPr>
          <p:cNvPr id="3" name="Text 1"/>
          <p:cNvSpPr/>
          <p:nvPr/>
        </p:nvSpPr>
        <p:spPr>
          <a:xfrm>
            <a:off x="675918" y="1522214"/>
            <a:ext cx="13278564" cy="308967"/>
          </a:xfrm>
          <a:prstGeom prst="rect">
            <a:avLst/>
          </a:prstGeom>
          <a:noFill/>
          <a:ln/>
        </p:spPr>
        <p:txBody>
          <a:bodyPr wrap="none" lIns="0" tIns="0" rIns="0" bIns="0" rtlCol="0" anchor="t"/>
          <a:lstStyle/>
          <a:p>
            <a:pPr marL="0" indent="0" algn="l">
              <a:lnSpc>
                <a:spcPts val="2400"/>
              </a:lnSpc>
              <a:buNone/>
            </a:pPr>
            <a:r>
              <a:rPr lang="en-US" sz="1500" dirty="0">
                <a:solidFill>
                  <a:srgbClr val="D6D9D7"/>
                </a:solidFill>
                <a:latin typeface="Inter" pitchFamily="34" charset="0"/>
                <a:ea typeface="Inter" pitchFamily="34" charset="-122"/>
                <a:cs typeface="Inter" pitchFamily="34" charset="-120"/>
              </a:rPr>
              <a:t>Analyzing weekend post performance in March and April reveals significant growth in key engagement metrics.</a:t>
            </a:r>
            <a:endParaRPr lang="en-US" sz="1500" dirty="0"/>
          </a:p>
        </p:txBody>
      </p:sp>
      <p:sp>
        <p:nvSpPr>
          <p:cNvPr id="4" name="Text 2"/>
          <p:cNvSpPr/>
          <p:nvPr/>
        </p:nvSpPr>
        <p:spPr>
          <a:xfrm>
            <a:off x="675918" y="2241471"/>
            <a:ext cx="4022050" cy="362069"/>
          </a:xfrm>
          <a:prstGeom prst="rect">
            <a:avLst/>
          </a:prstGeom>
          <a:noFill/>
          <a:ln/>
        </p:spPr>
        <p:txBody>
          <a:bodyPr wrap="none" lIns="0" tIns="0" rIns="0" bIns="0" rtlCol="0" anchor="t"/>
          <a:lstStyle/>
          <a:p>
            <a:pPr marL="0" indent="0" algn="l">
              <a:lnSpc>
                <a:spcPts val="2850"/>
              </a:lnSpc>
              <a:buNone/>
            </a:pPr>
            <a:r>
              <a:rPr lang="en-US" sz="2250" dirty="0">
                <a:solidFill>
                  <a:srgbClr val="F7F7F8"/>
                </a:solidFill>
                <a:latin typeface="DM Sans Medium" pitchFamily="34" charset="0"/>
                <a:ea typeface="DM Sans Medium" pitchFamily="34" charset="-122"/>
                <a:cs typeface="DM Sans Medium" pitchFamily="34" charset="-120"/>
              </a:rPr>
              <a:t>March Weekend Performance</a:t>
            </a:r>
            <a:endParaRPr lang="en-US" sz="2250" dirty="0"/>
          </a:p>
        </p:txBody>
      </p:sp>
      <p:sp>
        <p:nvSpPr>
          <p:cNvPr id="5" name="Text 3"/>
          <p:cNvSpPr/>
          <p:nvPr/>
        </p:nvSpPr>
        <p:spPr>
          <a:xfrm>
            <a:off x="675918" y="2917269"/>
            <a:ext cx="3081099" cy="637342"/>
          </a:xfrm>
          <a:prstGeom prst="rect">
            <a:avLst/>
          </a:prstGeom>
          <a:noFill/>
          <a:ln/>
        </p:spPr>
        <p:txBody>
          <a:bodyPr wrap="none" lIns="0" tIns="0" rIns="0" bIns="0" rtlCol="0" anchor="t"/>
          <a:lstStyle/>
          <a:p>
            <a:pPr marL="0" indent="0" algn="ctr">
              <a:lnSpc>
                <a:spcPts val="5000"/>
              </a:lnSpc>
              <a:buNone/>
            </a:pPr>
            <a:r>
              <a:rPr lang="en-US" sz="5000" dirty="0">
                <a:solidFill>
                  <a:srgbClr val="D6D9D7"/>
                </a:solidFill>
                <a:latin typeface="DM Sans Medium" pitchFamily="34" charset="0"/>
                <a:ea typeface="DM Sans Medium" pitchFamily="34" charset="-122"/>
                <a:cs typeface="DM Sans Medium" pitchFamily="34" charset="-120"/>
              </a:rPr>
              <a:t>369K</a:t>
            </a:r>
            <a:endParaRPr lang="en-US" sz="5000" dirty="0"/>
          </a:p>
        </p:txBody>
      </p:sp>
      <p:sp>
        <p:nvSpPr>
          <p:cNvPr id="6" name="Text 4"/>
          <p:cNvSpPr/>
          <p:nvPr/>
        </p:nvSpPr>
        <p:spPr>
          <a:xfrm>
            <a:off x="1009293" y="3795951"/>
            <a:ext cx="2414230" cy="301823"/>
          </a:xfrm>
          <a:prstGeom prst="rect">
            <a:avLst/>
          </a:prstGeom>
          <a:noFill/>
          <a:ln/>
        </p:spPr>
        <p:txBody>
          <a:bodyPr wrap="none" lIns="0" tIns="0" rIns="0" bIns="0" rtlCol="0" anchor="t"/>
          <a:lstStyle/>
          <a:p>
            <a:pPr marL="0" indent="0" algn="ctr">
              <a:lnSpc>
                <a:spcPts val="2350"/>
              </a:lnSpc>
              <a:buNone/>
            </a:pPr>
            <a:r>
              <a:rPr lang="en-US" sz="1900" dirty="0">
                <a:solidFill>
                  <a:srgbClr val="D6D9D7"/>
                </a:solidFill>
                <a:latin typeface="DM Sans Medium" pitchFamily="34" charset="0"/>
                <a:ea typeface="DM Sans Medium" pitchFamily="34" charset="-122"/>
                <a:cs typeface="DM Sans Medium" pitchFamily="34" charset="-120"/>
              </a:rPr>
              <a:t>Impressions</a:t>
            </a:r>
            <a:endParaRPr lang="en-US" sz="1900" dirty="0"/>
          </a:p>
        </p:txBody>
      </p:sp>
      <p:sp>
        <p:nvSpPr>
          <p:cNvPr id="7" name="Text 5"/>
          <p:cNvSpPr/>
          <p:nvPr/>
        </p:nvSpPr>
        <p:spPr>
          <a:xfrm>
            <a:off x="675918" y="4290893"/>
            <a:ext cx="3081099" cy="308967"/>
          </a:xfrm>
          <a:prstGeom prst="rect">
            <a:avLst/>
          </a:prstGeom>
          <a:noFill/>
          <a:ln/>
        </p:spPr>
        <p:txBody>
          <a:bodyPr wrap="none" lIns="0" tIns="0" rIns="0" bIns="0" rtlCol="0" anchor="t"/>
          <a:lstStyle/>
          <a:p>
            <a:pPr marL="0" indent="0" algn="ctr">
              <a:lnSpc>
                <a:spcPts val="2400"/>
              </a:lnSpc>
              <a:buNone/>
            </a:pPr>
            <a:r>
              <a:rPr lang="en-US" sz="1500" dirty="0">
                <a:solidFill>
                  <a:srgbClr val="D6D9D7"/>
                </a:solidFill>
                <a:latin typeface="Inter" pitchFamily="34" charset="0"/>
                <a:ea typeface="Inter" pitchFamily="34" charset="-122"/>
                <a:cs typeface="Inter" pitchFamily="34" charset="-120"/>
              </a:rPr>
              <a:t>Total views across all posts.</a:t>
            </a:r>
            <a:endParaRPr lang="en-US" sz="1500" dirty="0"/>
          </a:p>
        </p:txBody>
      </p:sp>
      <p:sp>
        <p:nvSpPr>
          <p:cNvPr id="8" name="Text 6"/>
          <p:cNvSpPr/>
          <p:nvPr/>
        </p:nvSpPr>
        <p:spPr>
          <a:xfrm>
            <a:off x="3998357" y="2917269"/>
            <a:ext cx="3081218" cy="637342"/>
          </a:xfrm>
          <a:prstGeom prst="rect">
            <a:avLst/>
          </a:prstGeom>
          <a:noFill/>
          <a:ln/>
        </p:spPr>
        <p:txBody>
          <a:bodyPr wrap="none" lIns="0" tIns="0" rIns="0" bIns="0" rtlCol="0" anchor="t"/>
          <a:lstStyle/>
          <a:p>
            <a:pPr marL="0" indent="0" algn="ctr">
              <a:lnSpc>
                <a:spcPts val="5000"/>
              </a:lnSpc>
              <a:buNone/>
            </a:pPr>
            <a:r>
              <a:rPr lang="en-US" sz="5000" dirty="0">
                <a:solidFill>
                  <a:srgbClr val="D6D9D7"/>
                </a:solidFill>
                <a:latin typeface="DM Sans Medium" pitchFamily="34" charset="0"/>
                <a:ea typeface="DM Sans Medium" pitchFamily="34" charset="-122"/>
                <a:cs typeface="DM Sans Medium" pitchFamily="34" charset="-120"/>
              </a:rPr>
              <a:t>142K</a:t>
            </a:r>
            <a:endParaRPr lang="en-US" sz="5000" dirty="0"/>
          </a:p>
        </p:txBody>
      </p:sp>
      <p:sp>
        <p:nvSpPr>
          <p:cNvPr id="9" name="Text 7"/>
          <p:cNvSpPr/>
          <p:nvPr/>
        </p:nvSpPr>
        <p:spPr>
          <a:xfrm>
            <a:off x="4331851" y="3795951"/>
            <a:ext cx="2414230" cy="301823"/>
          </a:xfrm>
          <a:prstGeom prst="rect">
            <a:avLst/>
          </a:prstGeom>
          <a:noFill/>
          <a:ln/>
        </p:spPr>
        <p:txBody>
          <a:bodyPr wrap="none" lIns="0" tIns="0" rIns="0" bIns="0" rtlCol="0" anchor="t"/>
          <a:lstStyle/>
          <a:p>
            <a:pPr marL="0" indent="0" algn="ctr">
              <a:lnSpc>
                <a:spcPts val="2350"/>
              </a:lnSpc>
              <a:buNone/>
            </a:pPr>
            <a:r>
              <a:rPr lang="en-US" sz="1900" dirty="0">
                <a:solidFill>
                  <a:srgbClr val="D6D9D7"/>
                </a:solidFill>
                <a:latin typeface="DM Sans Medium" pitchFamily="34" charset="0"/>
                <a:ea typeface="DM Sans Medium" pitchFamily="34" charset="-122"/>
                <a:cs typeface="DM Sans Medium" pitchFamily="34" charset="-120"/>
              </a:rPr>
              <a:t>Reach</a:t>
            </a:r>
            <a:endParaRPr lang="en-US" sz="1900" dirty="0"/>
          </a:p>
        </p:txBody>
      </p:sp>
      <p:sp>
        <p:nvSpPr>
          <p:cNvPr id="10" name="Text 8"/>
          <p:cNvSpPr/>
          <p:nvPr/>
        </p:nvSpPr>
        <p:spPr>
          <a:xfrm>
            <a:off x="3998357" y="4290893"/>
            <a:ext cx="3081218" cy="617934"/>
          </a:xfrm>
          <a:prstGeom prst="rect">
            <a:avLst/>
          </a:prstGeom>
          <a:noFill/>
          <a:ln/>
        </p:spPr>
        <p:txBody>
          <a:bodyPr wrap="square" lIns="0" tIns="0" rIns="0" bIns="0" rtlCol="0" anchor="t"/>
          <a:lstStyle/>
          <a:p>
            <a:pPr marL="0" indent="0" algn="ctr">
              <a:lnSpc>
                <a:spcPts val="2400"/>
              </a:lnSpc>
              <a:buNone/>
            </a:pPr>
            <a:r>
              <a:rPr lang="en-US" sz="1500" dirty="0">
                <a:solidFill>
                  <a:srgbClr val="D6D9D7"/>
                </a:solidFill>
                <a:latin typeface="Inter" pitchFamily="34" charset="0"/>
                <a:ea typeface="Inter" pitchFamily="34" charset="-122"/>
                <a:cs typeface="Inter" pitchFamily="34" charset="-120"/>
              </a:rPr>
              <a:t>Unique accounts exposed to content.</a:t>
            </a:r>
            <a:endParaRPr lang="en-US" sz="1500" dirty="0"/>
          </a:p>
        </p:txBody>
      </p:sp>
      <p:sp>
        <p:nvSpPr>
          <p:cNvPr id="11" name="Text 9"/>
          <p:cNvSpPr/>
          <p:nvPr/>
        </p:nvSpPr>
        <p:spPr>
          <a:xfrm>
            <a:off x="675918" y="5488186"/>
            <a:ext cx="3081099" cy="637342"/>
          </a:xfrm>
          <a:prstGeom prst="rect">
            <a:avLst/>
          </a:prstGeom>
          <a:noFill/>
          <a:ln/>
        </p:spPr>
        <p:txBody>
          <a:bodyPr wrap="none" lIns="0" tIns="0" rIns="0" bIns="0" rtlCol="0" anchor="t"/>
          <a:lstStyle/>
          <a:p>
            <a:pPr marL="0" indent="0" algn="ctr">
              <a:lnSpc>
                <a:spcPts val="5000"/>
              </a:lnSpc>
              <a:buNone/>
            </a:pPr>
            <a:r>
              <a:rPr lang="en-US" sz="5000" dirty="0">
                <a:solidFill>
                  <a:srgbClr val="D6D9D7"/>
                </a:solidFill>
                <a:latin typeface="DM Sans Medium" pitchFamily="34" charset="0"/>
                <a:ea typeface="DM Sans Medium" pitchFamily="34" charset="-122"/>
                <a:cs typeface="DM Sans Medium" pitchFamily="34" charset="-120"/>
              </a:rPr>
              <a:t>12.3K</a:t>
            </a:r>
            <a:endParaRPr lang="en-US" sz="5000" dirty="0"/>
          </a:p>
        </p:txBody>
      </p:sp>
      <p:sp>
        <p:nvSpPr>
          <p:cNvPr id="12" name="Text 10"/>
          <p:cNvSpPr/>
          <p:nvPr/>
        </p:nvSpPr>
        <p:spPr>
          <a:xfrm>
            <a:off x="1009293" y="6366867"/>
            <a:ext cx="2414230" cy="301823"/>
          </a:xfrm>
          <a:prstGeom prst="rect">
            <a:avLst/>
          </a:prstGeom>
          <a:noFill/>
          <a:ln/>
        </p:spPr>
        <p:txBody>
          <a:bodyPr wrap="none" lIns="0" tIns="0" rIns="0" bIns="0" rtlCol="0" anchor="t"/>
          <a:lstStyle/>
          <a:p>
            <a:pPr marL="0" indent="0" algn="ctr">
              <a:lnSpc>
                <a:spcPts val="2350"/>
              </a:lnSpc>
              <a:buNone/>
            </a:pPr>
            <a:r>
              <a:rPr lang="en-US" sz="1900" dirty="0">
                <a:solidFill>
                  <a:srgbClr val="D6D9D7"/>
                </a:solidFill>
                <a:latin typeface="DM Sans Medium" pitchFamily="34" charset="0"/>
                <a:ea typeface="DM Sans Medium" pitchFamily="34" charset="-122"/>
                <a:cs typeface="DM Sans Medium" pitchFamily="34" charset="-120"/>
              </a:rPr>
              <a:t>Engagement</a:t>
            </a:r>
            <a:endParaRPr lang="en-US" sz="1900" dirty="0"/>
          </a:p>
        </p:txBody>
      </p:sp>
      <p:sp>
        <p:nvSpPr>
          <p:cNvPr id="13" name="Text 11"/>
          <p:cNvSpPr/>
          <p:nvPr/>
        </p:nvSpPr>
        <p:spPr>
          <a:xfrm>
            <a:off x="675918" y="6861810"/>
            <a:ext cx="3081099" cy="617934"/>
          </a:xfrm>
          <a:prstGeom prst="rect">
            <a:avLst/>
          </a:prstGeom>
          <a:noFill/>
          <a:ln/>
        </p:spPr>
        <p:txBody>
          <a:bodyPr wrap="square" lIns="0" tIns="0" rIns="0" bIns="0" rtlCol="0" anchor="t"/>
          <a:lstStyle/>
          <a:p>
            <a:pPr marL="0" indent="0" algn="ctr">
              <a:lnSpc>
                <a:spcPts val="2400"/>
              </a:lnSpc>
              <a:buNone/>
            </a:pPr>
            <a:r>
              <a:rPr lang="en-US" sz="1500" dirty="0">
                <a:solidFill>
                  <a:srgbClr val="D6D9D7"/>
                </a:solidFill>
                <a:latin typeface="Inter" pitchFamily="34" charset="0"/>
                <a:ea typeface="Inter" pitchFamily="34" charset="-122"/>
                <a:cs typeface="Inter" pitchFamily="34" charset="-120"/>
              </a:rPr>
              <a:t>Likes, comments, shares, and saves combined.</a:t>
            </a:r>
            <a:endParaRPr lang="en-US" sz="1500" dirty="0"/>
          </a:p>
        </p:txBody>
      </p:sp>
      <p:sp>
        <p:nvSpPr>
          <p:cNvPr id="14" name="Text 12"/>
          <p:cNvSpPr/>
          <p:nvPr/>
        </p:nvSpPr>
        <p:spPr>
          <a:xfrm>
            <a:off x="3998357" y="5488186"/>
            <a:ext cx="3081218" cy="637342"/>
          </a:xfrm>
          <a:prstGeom prst="rect">
            <a:avLst/>
          </a:prstGeom>
          <a:noFill/>
          <a:ln/>
        </p:spPr>
        <p:txBody>
          <a:bodyPr wrap="none" lIns="0" tIns="0" rIns="0" bIns="0" rtlCol="0" anchor="t"/>
          <a:lstStyle/>
          <a:p>
            <a:pPr marL="0" indent="0" algn="ctr">
              <a:lnSpc>
                <a:spcPts val="5000"/>
              </a:lnSpc>
              <a:buNone/>
            </a:pPr>
            <a:r>
              <a:rPr lang="en-US" sz="5000" dirty="0">
                <a:solidFill>
                  <a:srgbClr val="D6D9D7"/>
                </a:solidFill>
                <a:latin typeface="DM Sans Medium" pitchFamily="34" charset="0"/>
                <a:ea typeface="DM Sans Medium" pitchFamily="34" charset="-122"/>
                <a:cs typeface="DM Sans Medium" pitchFamily="34" charset="-120"/>
              </a:rPr>
              <a:t>2.6K</a:t>
            </a:r>
            <a:endParaRPr lang="en-US" sz="5000" dirty="0"/>
          </a:p>
        </p:txBody>
      </p:sp>
      <p:sp>
        <p:nvSpPr>
          <p:cNvPr id="15" name="Text 13"/>
          <p:cNvSpPr/>
          <p:nvPr/>
        </p:nvSpPr>
        <p:spPr>
          <a:xfrm>
            <a:off x="4331851" y="6366867"/>
            <a:ext cx="2414230" cy="301823"/>
          </a:xfrm>
          <a:prstGeom prst="rect">
            <a:avLst/>
          </a:prstGeom>
          <a:noFill/>
          <a:ln/>
        </p:spPr>
        <p:txBody>
          <a:bodyPr wrap="none" lIns="0" tIns="0" rIns="0" bIns="0" rtlCol="0" anchor="t"/>
          <a:lstStyle/>
          <a:p>
            <a:pPr marL="0" indent="0" algn="ctr">
              <a:lnSpc>
                <a:spcPts val="2350"/>
              </a:lnSpc>
              <a:buNone/>
            </a:pPr>
            <a:r>
              <a:rPr lang="en-US" sz="1900" dirty="0">
                <a:solidFill>
                  <a:srgbClr val="D6D9D7"/>
                </a:solidFill>
                <a:latin typeface="DM Sans Medium" pitchFamily="34" charset="0"/>
                <a:ea typeface="DM Sans Medium" pitchFamily="34" charset="-122"/>
                <a:cs typeface="DM Sans Medium" pitchFamily="34" charset="-120"/>
              </a:rPr>
              <a:t>New Followers</a:t>
            </a:r>
            <a:endParaRPr lang="en-US" sz="1900" dirty="0"/>
          </a:p>
        </p:txBody>
      </p:sp>
      <p:sp>
        <p:nvSpPr>
          <p:cNvPr id="16" name="Text 14"/>
          <p:cNvSpPr/>
          <p:nvPr/>
        </p:nvSpPr>
        <p:spPr>
          <a:xfrm>
            <a:off x="3998357" y="6861810"/>
            <a:ext cx="3081218" cy="617934"/>
          </a:xfrm>
          <a:prstGeom prst="rect">
            <a:avLst/>
          </a:prstGeom>
          <a:noFill/>
          <a:ln/>
        </p:spPr>
        <p:txBody>
          <a:bodyPr wrap="square" lIns="0" tIns="0" rIns="0" bIns="0" rtlCol="0" anchor="t"/>
          <a:lstStyle/>
          <a:p>
            <a:pPr marL="0" indent="0" algn="ctr">
              <a:lnSpc>
                <a:spcPts val="2400"/>
              </a:lnSpc>
              <a:buNone/>
            </a:pPr>
            <a:r>
              <a:rPr lang="en-US" sz="1500" dirty="0">
                <a:solidFill>
                  <a:srgbClr val="D6D9D7"/>
                </a:solidFill>
                <a:latin typeface="Inter" pitchFamily="34" charset="0"/>
                <a:ea typeface="Inter" pitchFamily="34" charset="-122"/>
                <a:cs typeface="Inter" pitchFamily="34" charset="-120"/>
              </a:rPr>
              <a:t>Audience growth during weekends.</a:t>
            </a:r>
            <a:endParaRPr lang="en-US" sz="1500" dirty="0"/>
          </a:p>
        </p:txBody>
      </p:sp>
      <p:sp>
        <p:nvSpPr>
          <p:cNvPr id="17" name="Text 15"/>
          <p:cNvSpPr/>
          <p:nvPr/>
        </p:nvSpPr>
        <p:spPr>
          <a:xfrm>
            <a:off x="7558445" y="2241471"/>
            <a:ext cx="3799999" cy="362069"/>
          </a:xfrm>
          <a:prstGeom prst="rect">
            <a:avLst/>
          </a:prstGeom>
          <a:noFill/>
          <a:ln/>
        </p:spPr>
        <p:txBody>
          <a:bodyPr wrap="none" lIns="0" tIns="0" rIns="0" bIns="0" rtlCol="0" anchor="t"/>
          <a:lstStyle/>
          <a:p>
            <a:pPr marL="0" indent="0" algn="l">
              <a:lnSpc>
                <a:spcPts val="2850"/>
              </a:lnSpc>
              <a:buNone/>
            </a:pPr>
            <a:r>
              <a:rPr lang="en-US" sz="2250" dirty="0">
                <a:solidFill>
                  <a:srgbClr val="F7F7F8"/>
                </a:solidFill>
                <a:latin typeface="DM Sans Medium" pitchFamily="34" charset="0"/>
                <a:ea typeface="DM Sans Medium" pitchFamily="34" charset="-122"/>
                <a:cs typeface="DM Sans Medium" pitchFamily="34" charset="-120"/>
              </a:rPr>
              <a:t>April Weekend Performance</a:t>
            </a:r>
            <a:endParaRPr lang="en-US" sz="2250" dirty="0"/>
          </a:p>
        </p:txBody>
      </p:sp>
      <p:sp>
        <p:nvSpPr>
          <p:cNvPr id="18" name="Text 16"/>
          <p:cNvSpPr/>
          <p:nvPr/>
        </p:nvSpPr>
        <p:spPr>
          <a:xfrm>
            <a:off x="7558445" y="2917269"/>
            <a:ext cx="3081099" cy="637342"/>
          </a:xfrm>
          <a:prstGeom prst="rect">
            <a:avLst/>
          </a:prstGeom>
          <a:noFill/>
          <a:ln/>
        </p:spPr>
        <p:txBody>
          <a:bodyPr wrap="none" lIns="0" tIns="0" rIns="0" bIns="0" rtlCol="0" anchor="t"/>
          <a:lstStyle/>
          <a:p>
            <a:pPr marL="0" indent="0" algn="ctr">
              <a:lnSpc>
                <a:spcPts val="5000"/>
              </a:lnSpc>
              <a:buNone/>
            </a:pPr>
            <a:r>
              <a:rPr lang="en-US" sz="5000" dirty="0">
                <a:solidFill>
                  <a:srgbClr val="D6D9D7"/>
                </a:solidFill>
                <a:latin typeface="DM Sans Medium" pitchFamily="34" charset="0"/>
                <a:ea typeface="DM Sans Medium" pitchFamily="34" charset="-122"/>
                <a:cs typeface="DM Sans Medium" pitchFamily="34" charset="-120"/>
              </a:rPr>
              <a:t>687K</a:t>
            </a:r>
            <a:endParaRPr lang="en-US" sz="5000" dirty="0"/>
          </a:p>
        </p:txBody>
      </p:sp>
      <p:sp>
        <p:nvSpPr>
          <p:cNvPr id="19" name="Text 17"/>
          <p:cNvSpPr/>
          <p:nvPr/>
        </p:nvSpPr>
        <p:spPr>
          <a:xfrm>
            <a:off x="7891820" y="3795951"/>
            <a:ext cx="2414230" cy="301823"/>
          </a:xfrm>
          <a:prstGeom prst="rect">
            <a:avLst/>
          </a:prstGeom>
          <a:noFill/>
          <a:ln/>
        </p:spPr>
        <p:txBody>
          <a:bodyPr wrap="none" lIns="0" tIns="0" rIns="0" bIns="0" rtlCol="0" anchor="t"/>
          <a:lstStyle/>
          <a:p>
            <a:pPr marL="0" indent="0" algn="ctr">
              <a:lnSpc>
                <a:spcPts val="2350"/>
              </a:lnSpc>
              <a:buNone/>
            </a:pPr>
            <a:r>
              <a:rPr lang="en-US" sz="1900" dirty="0">
                <a:solidFill>
                  <a:srgbClr val="D6D9D7"/>
                </a:solidFill>
                <a:latin typeface="DM Sans Medium" pitchFamily="34" charset="0"/>
                <a:ea typeface="DM Sans Medium" pitchFamily="34" charset="-122"/>
                <a:cs typeface="DM Sans Medium" pitchFamily="34" charset="-120"/>
              </a:rPr>
              <a:t>Impressions</a:t>
            </a:r>
            <a:endParaRPr lang="en-US" sz="1900" dirty="0"/>
          </a:p>
        </p:txBody>
      </p:sp>
      <p:sp>
        <p:nvSpPr>
          <p:cNvPr id="20" name="Text 18"/>
          <p:cNvSpPr/>
          <p:nvPr/>
        </p:nvSpPr>
        <p:spPr>
          <a:xfrm>
            <a:off x="7558445" y="4290893"/>
            <a:ext cx="3081099" cy="308967"/>
          </a:xfrm>
          <a:prstGeom prst="rect">
            <a:avLst/>
          </a:prstGeom>
          <a:noFill/>
          <a:ln/>
        </p:spPr>
        <p:txBody>
          <a:bodyPr wrap="none" lIns="0" tIns="0" rIns="0" bIns="0" rtlCol="0" anchor="t"/>
          <a:lstStyle/>
          <a:p>
            <a:pPr marL="0" indent="0" algn="ctr">
              <a:lnSpc>
                <a:spcPts val="2400"/>
              </a:lnSpc>
              <a:buNone/>
            </a:pPr>
            <a:r>
              <a:rPr lang="en-US" sz="1500" dirty="0">
                <a:solidFill>
                  <a:srgbClr val="D6D9D7"/>
                </a:solidFill>
                <a:latin typeface="Inter" pitchFamily="34" charset="0"/>
                <a:ea typeface="Inter" pitchFamily="34" charset="-122"/>
                <a:cs typeface="Inter" pitchFamily="34" charset="-120"/>
              </a:rPr>
              <a:t>Significantly higher total views.</a:t>
            </a:r>
            <a:endParaRPr lang="en-US" sz="1500" dirty="0"/>
          </a:p>
        </p:txBody>
      </p:sp>
      <p:sp>
        <p:nvSpPr>
          <p:cNvPr id="21" name="Text 19"/>
          <p:cNvSpPr/>
          <p:nvPr/>
        </p:nvSpPr>
        <p:spPr>
          <a:xfrm>
            <a:off x="10880884" y="2917269"/>
            <a:ext cx="3081218" cy="637342"/>
          </a:xfrm>
          <a:prstGeom prst="rect">
            <a:avLst/>
          </a:prstGeom>
          <a:noFill/>
          <a:ln/>
        </p:spPr>
        <p:txBody>
          <a:bodyPr wrap="none" lIns="0" tIns="0" rIns="0" bIns="0" rtlCol="0" anchor="t"/>
          <a:lstStyle/>
          <a:p>
            <a:pPr marL="0" indent="0" algn="ctr">
              <a:lnSpc>
                <a:spcPts val="5000"/>
              </a:lnSpc>
              <a:buNone/>
            </a:pPr>
            <a:r>
              <a:rPr lang="en-US" sz="5000" dirty="0">
                <a:solidFill>
                  <a:srgbClr val="D6D9D7"/>
                </a:solidFill>
                <a:latin typeface="DM Sans Medium" pitchFamily="34" charset="0"/>
                <a:ea typeface="DM Sans Medium" pitchFamily="34" charset="-122"/>
                <a:cs typeface="DM Sans Medium" pitchFamily="34" charset="-120"/>
              </a:rPr>
              <a:t>255K</a:t>
            </a:r>
            <a:endParaRPr lang="en-US" sz="5000" dirty="0"/>
          </a:p>
        </p:txBody>
      </p:sp>
      <p:sp>
        <p:nvSpPr>
          <p:cNvPr id="22" name="Text 20"/>
          <p:cNvSpPr/>
          <p:nvPr/>
        </p:nvSpPr>
        <p:spPr>
          <a:xfrm>
            <a:off x="11214378" y="3795951"/>
            <a:ext cx="2414230" cy="301823"/>
          </a:xfrm>
          <a:prstGeom prst="rect">
            <a:avLst/>
          </a:prstGeom>
          <a:noFill/>
          <a:ln/>
        </p:spPr>
        <p:txBody>
          <a:bodyPr wrap="none" lIns="0" tIns="0" rIns="0" bIns="0" rtlCol="0" anchor="t"/>
          <a:lstStyle/>
          <a:p>
            <a:pPr marL="0" indent="0" algn="ctr">
              <a:lnSpc>
                <a:spcPts val="2350"/>
              </a:lnSpc>
              <a:buNone/>
            </a:pPr>
            <a:r>
              <a:rPr lang="en-US" sz="1900" dirty="0">
                <a:solidFill>
                  <a:srgbClr val="D6D9D7"/>
                </a:solidFill>
                <a:latin typeface="DM Sans Medium" pitchFamily="34" charset="0"/>
                <a:ea typeface="DM Sans Medium" pitchFamily="34" charset="-122"/>
                <a:cs typeface="DM Sans Medium" pitchFamily="34" charset="-120"/>
              </a:rPr>
              <a:t>Reach</a:t>
            </a:r>
            <a:endParaRPr lang="en-US" sz="1900" dirty="0"/>
          </a:p>
        </p:txBody>
      </p:sp>
      <p:sp>
        <p:nvSpPr>
          <p:cNvPr id="23" name="Text 21"/>
          <p:cNvSpPr/>
          <p:nvPr/>
        </p:nvSpPr>
        <p:spPr>
          <a:xfrm>
            <a:off x="10880884" y="4290893"/>
            <a:ext cx="3081218" cy="617934"/>
          </a:xfrm>
          <a:prstGeom prst="rect">
            <a:avLst/>
          </a:prstGeom>
          <a:noFill/>
          <a:ln/>
        </p:spPr>
        <p:txBody>
          <a:bodyPr wrap="square" lIns="0" tIns="0" rIns="0" bIns="0" rtlCol="0" anchor="t"/>
          <a:lstStyle/>
          <a:p>
            <a:pPr marL="0" indent="0" algn="ctr">
              <a:lnSpc>
                <a:spcPts val="2400"/>
              </a:lnSpc>
              <a:buNone/>
            </a:pPr>
            <a:r>
              <a:rPr lang="en-US" sz="1500" dirty="0">
                <a:solidFill>
                  <a:srgbClr val="D6D9D7"/>
                </a:solidFill>
                <a:latin typeface="Inter" pitchFamily="34" charset="0"/>
                <a:ea typeface="Inter" pitchFamily="34" charset="-122"/>
                <a:cs typeface="Inter" pitchFamily="34" charset="-120"/>
              </a:rPr>
              <a:t>Expanded unique audience reach.</a:t>
            </a:r>
            <a:endParaRPr lang="en-US" sz="1500" dirty="0"/>
          </a:p>
        </p:txBody>
      </p:sp>
      <p:sp>
        <p:nvSpPr>
          <p:cNvPr id="24" name="Text 22"/>
          <p:cNvSpPr/>
          <p:nvPr/>
        </p:nvSpPr>
        <p:spPr>
          <a:xfrm>
            <a:off x="7558445" y="5488186"/>
            <a:ext cx="3081099" cy="637342"/>
          </a:xfrm>
          <a:prstGeom prst="rect">
            <a:avLst/>
          </a:prstGeom>
          <a:noFill/>
          <a:ln/>
        </p:spPr>
        <p:txBody>
          <a:bodyPr wrap="none" lIns="0" tIns="0" rIns="0" bIns="0" rtlCol="0" anchor="t"/>
          <a:lstStyle/>
          <a:p>
            <a:pPr marL="0" indent="0" algn="ctr">
              <a:lnSpc>
                <a:spcPts val="5000"/>
              </a:lnSpc>
              <a:buNone/>
            </a:pPr>
            <a:r>
              <a:rPr lang="en-US" sz="5000" dirty="0">
                <a:solidFill>
                  <a:srgbClr val="D6D9D7"/>
                </a:solidFill>
                <a:latin typeface="DM Sans Medium" pitchFamily="34" charset="0"/>
                <a:ea typeface="DM Sans Medium" pitchFamily="34" charset="-122"/>
                <a:cs typeface="DM Sans Medium" pitchFamily="34" charset="-120"/>
              </a:rPr>
              <a:t>28K</a:t>
            </a:r>
            <a:endParaRPr lang="en-US" sz="5000" dirty="0"/>
          </a:p>
        </p:txBody>
      </p:sp>
      <p:sp>
        <p:nvSpPr>
          <p:cNvPr id="25" name="Text 23"/>
          <p:cNvSpPr/>
          <p:nvPr/>
        </p:nvSpPr>
        <p:spPr>
          <a:xfrm>
            <a:off x="7891820" y="6366867"/>
            <a:ext cx="2414230" cy="301823"/>
          </a:xfrm>
          <a:prstGeom prst="rect">
            <a:avLst/>
          </a:prstGeom>
          <a:noFill/>
          <a:ln/>
        </p:spPr>
        <p:txBody>
          <a:bodyPr wrap="none" lIns="0" tIns="0" rIns="0" bIns="0" rtlCol="0" anchor="t"/>
          <a:lstStyle/>
          <a:p>
            <a:pPr marL="0" indent="0" algn="ctr">
              <a:lnSpc>
                <a:spcPts val="2350"/>
              </a:lnSpc>
              <a:buNone/>
            </a:pPr>
            <a:r>
              <a:rPr lang="en-US" sz="1900" dirty="0">
                <a:solidFill>
                  <a:srgbClr val="D6D9D7"/>
                </a:solidFill>
                <a:latin typeface="DM Sans Medium" pitchFamily="34" charset="0"/>
                <a:ea typeface="DM Sans Medium" pitchFamily="34" charset="-122"/>
                <a:cs typeface="DM Sans Medium" pitchFamily="34" charset="-120"/>
              </a:rPr>
              <a:t>Engagement</a:t>
            </a:r>
            <a:endParaRPr lang="en-US" sz="1900" dirty="0"/>
          </a:p>
        </p:txBody>
      </p:sp>
      <p:sp>
        <p:nvSpPr>
          <p:cNvPr id="26" name="Text 24"/>
          <p:cNvSpPr/>
          <p:nvPr/>
        </p:nvSpPr>
        <p:spPr>
          <a:xfrm>
            <a:off x="7558445" y="6861810"/>
            <a:ext cx="3081099" cy="617934"/>
          </a:xfrm>
          <a:prstGeom prst="rect">
            <a:avLst/>
          </a:prstGeom>
          <a:noFill/>
          <a:ln/>
        </p:spPr>
        <p:txBody>
          <a:bodyPr wrap="square" lIns="0" tIns="0" rIns="0" bIns="0" rtlCol="0" anchor="t"/>
          <a:lstStyle/>
          <a:p>
            <a:pPr marL="0" indent="0" algn="ctr">
              <a:lnSpc>
                <a:spcPts val="2400"/>
              </a:lnSpc>
              <a:buNone/>
            </a:pPr>
            <a:r>
              <a:rPr lang="en-US" sz="1500" dirty="0">
                <a:solidFill>
                  <a:srgbClr val="D6D9D7"/>
                </a:solidFill>
                <a:latin typeface="Inter" pitchFamily="34" charset="0"/>
                <a:ea typeface="Inter" pitchFamily="34" charset="-122"/>
                <a:cs typeface="Inter" pitchFamily="34" charset="-120"/>
              </a:rPr>
              <a:t>Strong increase in user interaction.</a:t>
            </a:r>
            <a:endParaRPr lang="en-US" sz="1500" dirty="0"/>
          </a:p>
        </p:txBody>
      </p:sp>
      <p:sp>
        <p:nvSpPr>
          <p:cNvPr id="27" name="Text 25"/>
          <p:cNvSpPr/>
          <p:nvPr/>
        </p:nvSpPr>
        <p:spPr>
          <a:xfrm>
            <a:off x="10880884" y="5488186"/>
            <a:ext cx="3081218" cy="637342"/>
          </a:xfrm>
          <a:prstGeom prst="rect">
            <a:avLst/>
          </a:prstGeom>
          <a:noFill/>
          <a:ln/>
        </p:spPr>
        <p:txBody>
          <a:bodyPr wrap="none" lIns="0" tIns="0" rIns="0" bIns="0" rtlCol="0" anchor="t"/>
          <a:lstStyle/>
          <a:p>
            <a:pPr marL="0" indent="0" algn="ctr">
              <a:lnSpc>
                <a:spcPts val="5000"/>
              </a:lnSpc>
              <a:buNone/>
            </a:pPr>
            <a:r>
              <a:rPr lang="en-US" sz="5000" dirty="0">
                <a:solidFill>
                  <a:srgbClr val="D6D9D7"/>
                </a:solidFill>
                <a:latin typeface="DM Sans Medium" pitchFamily="34" charset="0"/>
                <a:ea typeface="DM Sans Medium" pitchFamily="34" charset="-122"/>
                <a:cs typeface="DM Sans Medium" pitchFamily="34" charset="-120"/>
              </a:rPr>
              <a:t>5.9K</a:t>
            </a:r>
            <a:endParaRPr lang="en-US" sz="5000" dirty="0"/>
          </a:p>
        </p:txBody>
      </p:sp>
      <p:sp>
        <p:nvSpPr>
          <p:cNvPr id="28" name="Text 26"/>
          <p:cNvSpPr/>
          <p:nvPr/>
        </p:nvSpPr>
        <p:spPr>
          <a:xfrm>
            <a:off x="11214378" y="6366867"/>
            <a:ext cx="2414230" cy="301823"/>
          </a:xfrm>
          <a:prstGeom prst="rect">
            <a:avLst/>
          </a:prstGeom>
          <a:noFill/>
          <a:ln/>
        </p:spPr>
        <p:txBody>
          <a:bodyPr wrap="none" lIns="0" tIns="0" rIns="0" bIns="0" rtlCol="0" anchor="t"/>
          <a:lstStyle/>
          <a:p>
            <a:pPr marL="0" indent="0" algn="ctr">
              <a:lnSpc>
                <a:spcPts val="2350"/>
              </a:lnSpc>
              <a:buNone/>
            </a:pPr>
            <a:r>
              <a:rPr lang="en-US" sz="1900" dirty="0">
                <a:solidFill>
                  <a:srgbClr val="D6D9D7"/>
                </a:solidFill>
                <a:latin typeface="DM Sans Medium" pitchFamily="34" charset="0"/>
                <a:ea typeface="DM Sans Medium" pitchFamily="34" charset="-122"/>
                <a:cs typeface="DM Sans Medium" pitchFamily="34" charset="-120"/>
              </a:rPr>
              <a:t>New Followers</a:t>
            </a:r>
            <a:endParaRPr lang="en-US" sz="1900" dirty="0"/>
          </a:p>
        </p:txBody>
      </p:sp>
      <p:sp>
        <p:nvSpPr>
          <p:cNvPr id="29" name="Text 27"/>
          <p:cNvSpPr/>
          <p:nvPr/>
        </p:nvSpPr>
        <p:spPr>
          <a:xfrm>
            <a:off x="10880884" y="6861810"/>
            <a:ext cx="3081218" cy="617934"/>
          </a:xfrm>
          <a:prstGeom prst="rect">
            <a:avLst/>
          </a:prstGeom>
          <a:noFill/>
          <a:ln/>
        </p:spPr>
        <p:txBody>
          <a:bodyPr wrap="square" lIns="0" tIns="0" rIns="0" bIns="0" rtlCol="0" anchor="t"/>
          <a:lstStyle/>
          <a:p>
            <a:pPr marL="0" indent="0" algn="ctr">
              <a:lnSpc>
                <a:spcPts val="2400"/>
              </a:lnSpc>
              <a:buNone/>
            </a:pPr>
            <a:r>
              <a:rPr lang="en-US" sz="1500" dirty="0">
                <a:solidFill>
                  <a:srgbClr val="D6D9D7"/>
                </a:solidFill>
                <a:latin typeface="Inter" pitchFamily="34" charset="0"/>
                <a:ea typeface="Inter" pitchFamily="34" charset="-122"/>
                <a:cs typeface="Inter" pitchFamily="34" charset="-120"/>
              </a:rPr>
              <a:t>Substantial boost in follower acquisition.</a:t>
            </a:r>
            <a:endParaRPr lang="en-US" sz="15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6835" y="311825"/>
            <a:ext cx="4645581" cy="354330"/>
          </a:xfrm>
          <a:prstGeom prst="rect">
            <a:avLst/>
          </a:prstGeom>
          <a:noFill/>
          <a:ln/>
        </p:spPr>
        <p:txBody>
          <a:bodyPr wrap="none" lIns="0" tIns="0" rIns="0" bIns="0" rtlCol="0" anchor="t"/>
          <a:lstStyle/>
          <a:p>
            <a:pPr marL="0" indent="0" algn="l">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Audience Growth and Engagement</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Analyzing profile visits and new followers provides crucial insights into audience acquisition and overall account performance.</a:t>
            </a:r>
            <a:endParaRPr lang="en-US" sz="850" dirty="0"/>
          </a:p>
        </p:txBody>
      </p:sp>
      <p:sp>
        <p:nvSpPr>
          <p:cNvPr id="4" name="Text 2"/>
          <p:cNvSpPr/>
          <p:nvPr/>
        </p:nvSpPr>
        <p:spPr>
          <a:xfrm>
            <a:off x="396835" y="1386126"/>
            <a:ext cx="3319105" cy="374213"/>
          </a:xfrm>
          <a:prstGeom prst="rect">
            <a:avLst/>
          </a:prstGeom>
          <a:noFill/>
          <a:ln/>
        </p:spPr>
        <p:txBody>
          <a:bodyPr wrap="none" lIns="0" tIns="0" rIns="0" bIns="0" rtlCol="0" anchor="t"/>
          <a:lstStyle/>
          <a:p>
            <a:pPr marL="0" indent="0" algn="ctr">
              <a:lnSpc>
                <a:spcPts val="2900"/>
              </a:lnSpc>
              <a:buNone/>
            </a:pPr>
            <a:r>
              <a:rPr lang="en-US" sz="2900" dirty="0">
                <a:solidFill>
                  <a:srgbClr val="D6D9D7"/>
                </a:solidFill>
                <a:latin typeface="DM Sans Medium" pitchFamily="34" charset="0"/>
                <a:ea typeface="DM Sans Medium" pitchFamily="34" charset="-122"/>
                <a:cs typeface="DM Sans Medium" pitchFamily="34" charset="-120"/>
              </a:rPr>
              <a:t>448013</a:t>
            </a:r>
            <a:endParaRPr lang="en-US" sz="2900" dirty="0"/>
          </a:p>
        </p:txBody>
      </p:sp>
      <p:sp>
        <p:nvSpPr>
          <p:cNvPr id="5" name="Text 3"/>
          <p:cNvSpPr/>
          <p:nvPr/>
        </p:nvSpPr>
        <p:spPr>
          <a:xfrm>
            <a:off x="1347549" y="1902023"/>
            <a:ext cx="1417558" cy="177165"/>
          </a:xfrm>
          <a:prstGeom prst="rect">
            <a:avLst/>
          </a:prstGeom>
          <a:noFill/>
          <a:ln/>
        </p:spPr>
        <p:txBody>
          <a:bodyPr wrap="none" lIns="0" tIns="0" rIns="0" bIns="0" rtlCol="0" anchor="t"/>
          <a:lstStyle/>
          <a:p>
            <a:pPr marL="0" indent="0" algn="ctr">
              <a:lnSpc>
                <a:spcPts val="1350"/>
              </a:lnSpc>
              <a:buNone/>
            </a:pPr>
            <a:r>
              <a:rPr lang="en-US" sz="1100" dirty="0">
                <a:solidFill>
                  <a:srgbClr val="D6D9D7"/>
                </a:solidFill>
                <a:latin typeface="DM Sans Medium" pitchFamily="34" charset="0"/>
                <a:ea typeface="DM Sans Medium" pitchFamily="34" charset="-122"/>
                <a:cs typeface="DM Sans Medium" pitchFamily="34" charset="-120"/>
              </a:rPr>
              <a:t>Total Profile Visits</a:t>
            </a:r>
            <a:endParaRPr lang="en-US" sz="1100" dirty="0"/>
          </a:p>
        </p:txBody>
      </p:sp>
      <p:sp>
        <p:nvSpPr>
          <p:cNvPr id="6" name="Text 4"/>
          <p:cNvSpPr/>
          <p:nvPr/>
        </p:nvSpPr>
        <p:spPr>
          <a:xfrm>
            <a:off x="396835" y="2192536"/>
            <a:ext cx="3319105" cy="362903"/>
          </a:xfrm>
          <a:prstGeom prst="rect">
            <a:avLst/>
          </a:prstGeom>
          <a:noFill/>
          <a:ln/>
        </p:spPr>
        <p:txBody>
          <a:bodyPr wrap="square" lIns="0" tIns="0" rIns="0" bIns="0" rtlCol="0" anchor="t"/>
          <a:lstStyle/>
          <a:p>
            <a:pPr marL="0" indent="0" algn="ctr">
              <a:lnSpc>
                <a:spcPts val="1400"/>
              </a:lnSpc>
              <a:buNone/>
            </a:pPr>
            <a:r>
              <a:rPr lang="en-US" sz="850" dirty="0">
                <a:solidFill>
                  <a:srgbClr val="D6D9D7"/>
                </a:solidFill>
                <a:latin typeface="Inter" pitchFamily="34" charset="0"/>
                <a:ea typeface="Inter" pitchFamily="34" charset="-122"/>
                <a:cs typeface="Inter" pitchFamily="34" charset="-120"/>
              </a:rPr>
              <a:t>Sum of all profile visits recorded across the dataset, indicating overall interest in the account.</a:t>
            </a:r>
            <a:endParaRPr lang="en-US" sz="850" dirty="0"/>
          </a:p>
        </p:txBody>
      </p:sp>
      <p:sp>
        <p:nvSpPr>
          <p:cNvPr id="7" name="Text 5"/>
          <p:cNvSpPr/>
          <p:nvPr/>
        </p:nvSpPr>
        <p:spPr>
          <a:xfrm>
            <a:off x="3857625" y="1386126"/>
            <a:ext cx="3319224" cy="374213"/>
          </a:xfrm>
          <a:prstGeom prst="rect">
            <a:avLst/>
          </a:prstGeom>
          <a:noFill/>
          <a:ln/>
        </p:spPr>
        <p:txBody>
          <a:bodyPr wrap="none" lIns="0" tIns="0" rIns="0" bIns="0" rtlCol="0" anchor="t"/>
          <a:lstStyle/>
          <a:p>
            <a:pPr marL="0" indent="0" algn="ctr">
              <a:lnSpc>
                <a:spcPts val="2900"/>
              </a:lnSpc>
              <a:buNone/>
            </a:pPr>
            <a:r>
              <a:rPr lang="en-US" sz="2900" dirty="0">
                <a:solidFill>
                  <a:srgbClr val="D6D9D7"/>
                </a:solidFill>
                <a:latin typeface="DM Sans Medium" pitchFamily="34" charset="0"/>
                <a:ea typeface="DM Sans Medium" pitchFamily="34" charset="-122"/>
                <a:cs typeface="DM Sans Medium" pitchFamily="34" charset="-120"/>
              </a:rPr>
              <a:t>302513</a:t>
            </a:r>
            <a:endParaRPr lang="en-US" sz="2900" dirty="0"/>
          </a:p>
        </p:txBody>
      </p:sp>
      <p:sp>
        <p:nvSpPr>
          <p:cNvPr id="8" name="Text 6"/>
          <p:cNvSpPr/>
          <p:nvPr/>
        </p:nvSpPr>
        <p:spPr>
          <a:xfrm>
            <a:off x="4808458" y="1902023"/>
            <a:ext cx="1417558" cy="177165"/>
          </a:xfrm>
          <a:prstGeom prst="rect">
            <a:avLst/>
          </a:prstGeom>
          <a:noFill/>
          <a:ln/>
        </p:spPr>
        <p:txBody>
          <a:bodyPr wrap="none" lIns="0" tIns="0" rIns="0" bIns="0" rtlCol="0" anchor="t"/>
          <a:lstStyle/>
          <a:p>
            <a:pPr marL="0" indent="0" algn="ctr">
              <a:lnSpc>
                <a:spcPts val="1350"/>
              </a:lnSpc>
              <a:buNone/>
            </a:pPr>
            <a:r>
              <a:rPr lang="en-US" sz="1100" dirty="0">
                <a:solidFill>
                  <a:srgbClr val="D6D9D7"/>
                </a:solidFill>
                <a:latin typeface="DM Sans Medium" pitchFamily="34" charset="0"/>
                <a:ea typeface="DM Sans Medium" pitchFamily="34" charset="-122"/>
                <a:cs typeface="DM Sans Medium" pitchFamily="34" charset="-120"/>
              </a:rPr>
              <a:t>Total New Followers</a:t>
            </a:r>
            <a:endParaRPr lang="en-US" sz="1100" dirty="0"/>
          </a:p>
        </p:txBody>
      </p:sp>
      <p:sp>
        <p:nvSpPr>
          <p:cNvPr id="9" name="Text 7"/>
          <p:cNvSpPr/>
          <p:nvPr/>
        </p:nvSpPr>
        <p:spPr>
          <a:xfrm>
            <a:off x="3857625" y="2192536"/>
            <a:ext cx="3319224" cy="362903"/>
          </a:xfrm>
          <a:prstGeom prst="rect">
            <a:avLst/>
          </a:prstGeom>
          <a:noFill/>
          <a:ln/>
        </p:spPr>
        <p:txBody>
          <a:bodyPr wrap="square" lIns="0" tIns="0" rIns="0" bIns="0" rtlCol="0" anchor="t"/>
          <a:lstStyle/>
          <a:p>
            <a:pPr marL="0" indent="0" algn="ctr">
              <a:lnSpc>
                <a:spcPts val="1400"/>
              </a:lnSpc>
              <a:buNone/>
            </a:pPr>
            <a:r>
              <a:rPr lang="en-US" sz="850" dirty="0">
                <a:solidFill>
                  <a:srgbClr val="D6D9D7"/>
                </a:solidFill>
                <a:latin typeface="Inter" pitchFamily="34" charset="0"/>
                <a:ea typeface="Inter" pitchFamily="34" charset="-122"/>
                <a:cs typeface="Inter" pitchFamily="34" charset="-120"/>
              </a:rPr>
              <a:t>Aggregate of new followers gained, reflecting the account's growth over time.</a:t>
            </a:r>
            <a:endParaRPr lang="en-US" sz="850" dirty="0"/>
          </a:p>
        </p:txBody>
      </p:sp>
      <p:pic>
        <p:nvPicPr>
          <p:cNvPr id="10" name="Image 0" descr="preencoded.png"/>
          <p:cNvPicPr>
            <a:picLocks noChangeAspect="1"/>
          </p:cNvPicPr>
          <p:nvPr/>
        </p:nvPicPr>
        <p:blipFill>
          <a:blip r:embed="rId3"/>
          <a:stretch>
            <a:fillRect/>
          </a:stretch>
        </p:blipFill>
        <p:spPr>
          <a:xfrm>
            <a:off x="7461171" y="1329452"/>
            <a:ext cx="6780014" cy="6780014"/>
          </a:xfrm>
          <a:prstGeom prst="rect">
            <a:avLst/>
          </a:prstGeom>
        </p:spPr>
      </p:pic>
      <p:sp>
        <p:nvSpPr>
          <p:cNvPr id="11" name="Text 8"/>
          <p:cNvSpPr/>
          <p:nvPr/>
        </p:nvSpPr>
        <p:spPr>
          <a:xfrm>
            <a:off x="396835" y="8407003"/>
            <a:ext cx="1897975" cy="177165"/>
          </a:xfrm>
          <a:prstGeom prst="rect">
            <a:avLst/>
          </a:prstGeom>
          <a:noFill/>
          <a:ln/>
        </p:spPr>
        <p:txBody>
          <a:bodyPr wrap="none" lIns="0" tIns="0" rIns="0" bIns="0" rtlCol="0" anchor="t"/>
          <a:lstStyle/>
          <a:p>
            <a:pPr marL="0" indent="0" algn="l">
              <a:lnSpc>
                <a:spcPts val="1350"/>
              </a:lnSpc>
              <a:buNone/>
            </a:pPr>
            <a:r>
              <a:rPr lang="en-US" sz="1100" dirty="0">
                <a:solidFill>
                  <a:srgbClr val="F7F7F8"/>
                </a:solidFill>
                <a:latin typeface="DM Sans Medium" pitchFamily="34" charset="0"/>
                <a:ea typeface="DM Sans Medium" pitchFamily="34" charset="-122"/>
                <a:cs typeface="DM Sans Medium" pitchFamily="34" charset="-120"/>
              </a:rPr>
              <a:t>Account Statistics by Month</a:t>
            </a:r>
            <a:endParaRPr lang="en-US" sz="1100" dirty="0"/>
          </a:p>
        </p:txBody>
      </p:sp>
      <p:sp>
        <p:nvSpPr>
          <p:cNvPr id="12" name="Shape 9"/>
          <p:cNvSpPr/>
          <p:nvPr/>
        </p:nvSpPr>
        <p:spPr>
          <a:xfrm>
            <a:off x="396835" y="8754189"/>
            <a:ext cx="13836729" cy="1440180"/>
          </a:xfrm>
          <a:prstGeom prst="roundRect">
            <a:avLst>
              <a:gd name="adj" fmla="val 1181"/>
            </a:avLst>
          </a:prstGeom>
          <a:solidFill>
            <a:srgbClr val="110745"/>
          </a:solidFill>
          <a:ln/>
        </p:spPr>
      </p:sp>
      <p:sp>
        <p:nvSpPr>
          <p:cNvPr id="13" name="Shape 10"/>
          <p:cNvSpPr/>
          <p:nvPr/>
        </p:nvSpPr>
        <p:spPr>
          <a:xfrm>
            <a:off x="391239" y="8754189"/>
            <a:ext cx="13847921" cy="1440180"/>
          </a:xfrm>
          <a:prstGeom prst="roundRect">
            <a:avLst>
              <a:gd name="adj" fmla="val 1181"/>
            </a:avLst>
          </a:prstGeom>
          <a:solidFill>
            <a:srgbClr val="110745"/>
          </a:solidFill>
          <a:ln/>
        </p:spPr>
      </p:sp>
      <p:sp>
        <p:nvSpPr>
          <p:cNvPr id="14" name="Text 11"/>
          <p:cNvSpPr/>
          <p:nvPr/>
        </p:nvSpPr>
        <p:spPr>
          <a:xfrm>
            <a:off x="504587" y="8839200"/>
            <a:ext cx="13621226" cy="1270159"/>
          </a:xfrm>
          <a:prstGeom prst="rect">
            <a:avLst/>
          </a:prstGeom>
          <a:noFill/>
          <a:ln/>
        </p:spPr>
        <p:txBody>
          <a:bodyPr wrap="square" lIns="0" tIns="0" rIns="0" bIns="0" rtlCol="0" anchor="t"/>
          <a:lstStyle/>
          <a:p>
            <a:pPr marL="0" indent="0" algn="l">
              <a:lnSpc>
                <a:spcPts val="1400"/>
              </a:lnSpc>
              <a:buNone/>
            </a:pPr>
            <a:r>
              <a:rPr lang="en-US" sz="850" dirty="0">
                <a:solidFill>
                  <a:srgbClr val="D6D9D7"/>
                </a:solidFill>
                <a:highlight>
                  <a:srgbClr val="110745"/>
                </a:highlight>
                <a:latin typeface="Consolas" pitchFamily="34" charset="0"/>
                <a:ea typeface="Consolas" pitchFamily="34" charset="-122"/>
                <a:cs typeface="Consolas" pitchFamily="34" charset="-120"/>
              </a:rPr>
              <a:t>SELECT    d.month_name,    SUM(f.profile_visits) AS total_profile_visits,    SUM(f.new_followers) AS total_new_followersFROM dim_dates dJOIN fact_account f ON d.date = f.dateGROUP BY d.month_name;</a:t>
            </a:r>
            <a:endParaRPr lang="en-US" sz="850" dirty="0"/>
          </a:p>
        </p:txBody>
      </p:sp>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06084"/>
          </a:xfrm>
          <a:prstGeom prst="rect">
            <a:avLst/>
          </a:prstGeom>
        </p:spPr>
      </p:pic>
      <p:sp>
        <p:nvSpPr>
          <p:cNvPr id="3" name="Text 0"/>
          <p:cNvSpPr/>
          <p:nvPr/>
        </p:nvSpPr>
        <p:spPr>
          <a:xfrm>
            <a:off x="561618" y="2448044"/>
            <a:ext cx="6159341" cy="501491"/>
          </a:xfrm>
          <a:prstGeom prst="rect">
            <a:avLst/>
          </a:prstGeom>
          <a:noFill/>
          <a:ln/>
        </p:spPr>
        <p:txBody>
          <a:bodyPr wrap="none" lIns="0" tIns="0" rIns="0" bIns="0" rtlCol="0" anchor="t"/>
          <a:lstStyle/>
          <a:p>
            <a:pPr marL="0" indent="0" algn="l">
              <a:lnSpc>
                <a:spcPts val="3900"/>
              </a:lnSpc>
              <a:buNone/>
            </a:pPr>
            <a:r>
              <a:rPr lang="en-US" sz="3150" dirty="0">
                <a:solidFill>
                  <a:srgbClr val="F7F7F8"/>
                </a:solidFill>
                <a:latin typeface="DM Sans Medium" pitchFamily="34" charset="0"/>
                <a:ea typeface="DM Sans Medium" pitchFamily="34" charset="-122"/>
                <a:cs typeface="DM Sans Medium" pitchFamily="34" charset="-120"/>
              </a:rPr>
              <a:t>Optimizing Content Engagement</a:t>
            </a:r>
            <a:endParaRPr lang="en-US" sz="3150" dirty="0"/>
          </a:p>
        </p:txBody>
      </p:sp>
      <p:sp>
        <p:nvSpPr>
          <p:cNvPr id="4" name="Text 1"/>
          <p:cNvSpPr/>
          <p:nvPr/>
        </p:nvSpPr>
        <p:spPr>
          <a:xfrm>
            <a:off x="561618" y="3190161"/>
            <a:ext cx="13507164" cy="256699"/>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Delving into post performance metrics, such as likes and reach, helps refine our content strategy for maximum impact.</a:t>
            </a:r>
            <a:endParaRPr lang="en-US" sz="1250" dirty="0"/>
          </a:p>
        </p:txBody>
      </p:sp>
      <p:sp>
        <p:nvSpPr>
          <p:cNvPr id="5" name="Shape 2"/>
          <p:cNvSpPr/>
          <p:nvPr/>
        </p:nvSpPr>
        <p:spPr>
          <a:xfrm>
            <a:off x="561618" y="3627358"/>
            <a:ext cx="360998" cy="360998"/>
          </a:xfrm>
          <a:prstGeom prst="roundRect">
            <a:avLst>
              <a:gd name="adj" fmla="val 6669"/>
            </a:avLst>
          </a:prstGeom>
          <a:solidFill>
            <a:srgbClr val="4C5052"/>
          </a:solidFill>
          <a:ln/>
        </p:spPr>
      </p:sp>
      <p:sp>
        <p:nvSpPr>
          <p:cNvPr id="6" name="Text 3"/>
          <p:cNvSpPr/>
          <p:nvPr/>
        </p:nvSpPr>
        <p:spPr>
          <a:xfrm>
            <a:off x="621804" y="3657421"/>
            <a:ext cx="240625" cy="300871"/>
          </a:xfrm>
          <a:prstGeom prst="rect">
            <a:avLst/>
          </a:prstGeom>
          <a:noFill/>
          <a:ln/>
        </p:spPr>
        <p:txBody>
          <a:bodyPr wrap="none" lIns="0" tIns="0" rIns="0" bIns="0" rtlCol="0" anchor="t"/>
          <a:lstStyle/>
          <a:p>
            <a:pPr marL="0" indent="0" algn="ctr">
              <a:lnSpc>
                <a:spcPts val="1850"/>
              </a:lnSpc>
              <a:buNone/>
            </a:pPr>
            <a:r>
              <a:rPr lang="en-US" sz="1850" dirty="0">
                <a:solidFill>
                  <a:srgbClr val="D6D9D7"/>
                </a:solidFill>
                <a:latin typeface="DM Sans Medium" pitchFamily="34" charset="0"/>
                <a:ea typeface="DM Sans Medium" pitchFamily="34" charset="-122"/>
                <a:cs typeface="DM Sans Medium" pitchFamily="34" charset="-120"/>
              </a:rPr>
              <a:t>1</a:t>
            </a:r>
            <a:endParaRPr lang="en-US" sz="1850" dirty="0"/>
          </a:p>
        </p:txBody>
      </p:sp>
      <p:sp>
        <p:nvSpPr>
          <p:cNvPr id="7" name="Text 4"/>
          <p:cNvSpPr/>
          <p:nvPr/>
        </p:nvSpPr>
        <p:spPr>
          <a:xfrm>
            <a:off x="1082993" y="3682484"/>
            <a:ext cx="3090386" cy="250746"/>
          </a:xfrm>
          <a:prstGeom prst="rect">
            <a:avLst/>
          </a:prstGeom>
          <a:noFill/>
          <a:ln/>
        </p:spPr>
        <p:txBody>
          <a:bodyPr wrap="none" lIns="0" tIns="0" rIns="0" bIns="0" rtlCol="0" anchor="t"/>
          <a:lstStyle/>
          <a:p>
            <a:pPr marL="0" indent="0" algn="l">
              <a:lnSpc>
                <a:spcPts val="1950"/>
              </a:lnSpc>
              <a:buNone/>
            </a:pPr>
            <a:r>
              <a:rPr lang="en-US" sz="1550" dirty="0">
                <a:solidFill>
                  <a:srgbClr val="D6D9D7"/>
                </a:solidFill>
                <a:latin typeface="DM Sans Medium" pitchFamily="34" charset="0"/>
                <a:ea typeface="DM Sans Medium" pitchFamily="34" charset="-122"/>
                <a:cs typeface="DM Sans Medium" pitchFamily="34" charset="-120"/>
              </a:rPr>
              <a:t>Top Performing Categories (July)</a:t>
            </a:r>
            <a:endParaRPr lang="en-US" sz="1550" dirty="0"/>
          </a:p>
        </p:txBody>
      </p:sp>
      <p:sp>
        <p:nvSpPr>
          <p:cNvPr id="8" name="Text 5"/>
          <p:cNvSpPr/>
          <p:nvPr/>
        </p:nvSpPr>
        <p:spPr>
          <a:xfrm>
            <a:off x="1082993" y="4029432"/>
            <a:ext cx="12985790" cy="256699"/>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Using a CTE, we identify post categories with the highest total likes in July, highlighting successful content themes.</a:t>
            </a:r>
            <a:endParaRPr lang="en-US" sz="1250" dirty="0"/>
          </a:p>
        </p:txBody>
      </p:sp>
      <p:sp>
        <p:nvSpPr>
          <p:cNvPr id="9" name="Shape 6"/>
          <p:cNvSpPr/>
          <p:nvPr/>
        </p:nvSpPr>
        <p:spPr>
          <a:xfrm>
            <a:off x="1082993" y="4466630"/>
            <a:ext cx="12985790" cy="3320891"/>
          </a:xfrm>
          <a:prstGeom prst="roundRect">
            <a:avLst>
              <a:gd name="adj" fmla="val 725"/>
            </a:avLst>
          </a:prstGeom>
          <a:solidFill>
            <a:srgbClr val="110745"/>
          </a:solidFill>
          <a:ln/>
        </p:spPr>
      </p:sp>
      <p:sp>
        <p:nvSpPr>
          <p:cNvPr id="10" name="Shape 7"/>
          <p:cNvSpPr/>
          <p:nvPr/>
        </p:nvSpPr>
        <p:spPr>
          <a:xfrm>
            <a:off x="1075015" y="4466630"/>
            <a:ext cx="13001744" cy="3320891"/>
          </a:xfrm>
          <a:prstGeom prst="roundRect">
            <a:avLst>
              <a:gd name="adj" fmla="val 725"/>
            </a:avLst>
          </a:prstGeom>
          <a:solidFill>
            <a:srgbClr val="110745"/>
          </a:solidFill>
          <a:ln/>
        </p:spPr>
      </p:sp>
      <p:sp>
        <p:nvSpPr>
          <p:cNvPr id="11" name="Text 8"/>
          <p:cNvSpPr/>
          <p:nvPr/>
        </p:nvSpPr>
        <p:spPr>
          <a:xfrm>
            <a:off x="1235392" y="4586883"/>
            <a:ext cx="12680990" cy="3080385"/>
          </a:xfrm>
          <a:prstGeom prst="rect">
            <a:avLst/>
          </a:prstGeom>
          <a:noFill/>
          <a:ln/>
        </p:spPr>
        <p:txBody>
          <a:bodyPr wrap="square" lIns="0" tIns="0" rIns="0" bIns="0" rtlCol="0" anchor="t"/>
          <a:lstStyle/>
          <a:p>
            <a:pPr marL="0" indent="0" algn="l">
              <a:lnSpc>
                <a:spcPts val="2000"/>
              </a:lnSpc>
              <a:buNone/>
            </a:pPr>
            <a:r>
              <a:rPr lang="en-US" sz="1250" dirty="0">
                <a:solidFill>
                  <a:srgbClr val="D6D9D7"/>
                </a:solidFill>
                <a:highlight>
                  <a:srgbClr val="110745"/>
                </a:highlight>
                <a:latin typeface="Consolas" pitchFamily="34" charset="0"/>
                <a:ea typeface="Consolas" pitchFamily="34" charset="-122"/>
                <a:cs typeface="Consolas" pitchFamily="34" charset="-120"/>
              </a:rPr>
              <a:t>WITH post_category_like AS (    SELECT        f.post_category,        SUM(f.likes) AS total_likes    FROM fact_content f    JOIN dim_dates d ON f.date = d.date    WHERE d.month_name = 'July'    GROUP BY f.post_category)SELECT post_category, total_likesFROM post_category_likeORDER BY total_likes DESC;</a:t>
            </a:r>
            <a:endParaRPr lang="en-US" sz="12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14005" y="482441"/>
            <a:ext cx="6758821" cy="548283"/>
          </a:xfrm>
          <a:prstGeom prst="rect">
            <a:avLst/>
          </a:prstGeom>
          <a:noFill/>
          <a:ln/>
        </p:spPr>
        <p:txBody>
          <a:bodyPr wrap="none" lIns="0" tIns="0" rIns="0" bIns="0" rtlCol="0" anchor="t"/>
          <a:lstStyle/>
          <a:p>
            <a:pPr marL="0" indent="0" algn="l">
              <a:lnSpc>
                <a:spcPts val="4300"/>
              </a:lnSpc>
              <a:buNone/>
            </a:pPr>
            <a:r>
              <a:rPr lang="en-US" sz="3450" dirty="0">
                <a:solidFill>
                  <a:srgbClr val="F7F7F8"/>
                </a:solidFill>
                <a:latin typeface="DM Sans Medium" pitchFamily="34" charset="0"/>
                <a:ea typeface="DM Sans Medium" pitchFamily="34" charset="-122"/>
                <a:cs typeface="DM Sans Medium" pitchFamily="34" charset="-120"/>
              </a:rPr>
              <a:t>Top Performing Categories (July)</a:t>
            </a:r>
            <a:endParaRPr lang="en-US" sz="3450" dirty="0"/>
          </a:p>
        </p:txBody>
      </p:sp>
      <p:pic>
        <p:nvPicPr>
          <p:cNvPr id="3" name="Image 0" descr="preencoded.png"/>
          <p:cNvPicPr>
            <a:picLocks noChangeAspect="1"/>
          </p:cNvPicPr>
          <p:nvPr/>
        </p:nvPicPr>
        <p:blipFill>
          <a:blip r:embed="rId3"/>
          <a:stretch>
            <a:fillRect/>
          </a:stretch>
        </p:blipFill>
        <p:spPr>
          <a:xfrm>
            <a:off x="614005" y="1381482"/>
            <a:ext cx="13402389" cy="7505224"/>
          </a:xfrm>
          <a:prstGeom prst="rect">
            <a:avLst/>
          </a:prstGeom>
        </p:spPr>
      </p:pic>
    </p:spTree>
  </p:cSld>
  <p:clrMapOvr>
    <a:masterClrMapping/>
  </p:clrMapOvr>
  <p:transition spd="slow">
    <p:comb/>
  </p:transition>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930950"/>
            <a:ext cx="8556308" cy="708779"/>
          </a:xfrm>
          <a:prstGeom prst="rect">
            <a:avLst/>
          </a:prstGeom>
          <a:noFill/>
          <a:ln/>
        </p:spPr>
        <p:txBody>
          <a:bodyPr wrap="non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Categorizing Content Over Time</a:t>
            </a:r>
            <a:endParaRPr lang="en-US" sz="4450" dirty="0"/>
          </a:p>
        </p:txBody>
      </p:sp>
      <p:sp>
        <p:nvSpPr>
          <p:cNvPr id="3" name="Text 1"/>
          <p:cNvSpPr/>
          <p:nvPr/>
        </p:nvSpPr>
        <p:spPr>
          <a:xfrm>
            <a:off x="793790" y="209335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This query provides a consolidated view of unique content categories posted each month, along with the total count of distinct categories. This helps identify content diversification trends and dominant themes over time.</a:t>
            </a:r>
            <a:endParaRPr lang="en-US" sz="1750" dirty="0"/>
          </a:p>
        </p:txBody>
      </p:sp>
      <p:sp>
        <p:nvSpPr>
          <p:cNvPr id="4" name="Shape 2"/>
          <p:cNvSpPr/>
          <p:nvPr/>
        </p:nvSpPr>
        <p:spPr>
          <a:xfrm>
            <a:off x="793790" y="3074313"/>
            <a:ext cx="13042821" cy="3606165"/>
          </a:xfrm>
          <a:prstGeom prst="roundRect">
            <a:avLst>
              <a:gd name="adj" fmla="val 944"/>
            </a:avLst>
          </a:prstGeom>
          <a:solidFill>
            <a:srgbClr val="110745"/>
          </a:solidFill>
          <a:ln/>
        </p:spPr>
      </p:sp>
      <p:sp>
        <p:nvSpPr>
          <p:cNvPr id="5" name="Shape 3"/>
          <p:cNvSpPr/>
          <p:nvPr/>
        </p:nvSpPr>
        <p:spPr>
          <a:xfrm>
            <a:off x="782479" y="3074313"/>
            <a:ext cx="13065443" cy="3606165"/>
          </a:xfrm>
          <a:prstGeom prst="roundRect">
            <a:avLst>
              <a:gd name="adj" fmla="val 944"/>
            </a:avLst>
          </a:prstGeom>
          <a:solidFill>
            <a:srgbClr val="110745"/>
          </a:solidFill>
          <a:ln/>
        </p:spPr>
      </p:sp>
      <p:sp>
        <p:nvSpPr>
          <p:cNvPr id="6" name="Text 4"/>
          <p:cNvSpPr/>
          <p:nvPr/>
        </p:nvSpPr>
        <p:spPr>
          <a:xfrm>
            <a:off x="1009293" y="3244334"/>
            <a:ext cx="12611814" cy="3266123"/>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highlight>
                  <a:srgbClr val="110745"/>
                </a:highlight>
                <a:latin typeface="Consolas" pitchFamily="34" charset="0"/>
                <a:ea typeface="Consolas" pitchFamily="34" charset="-122"/>
                <a:cs typeface="Consolas" pitchFamily="34" charset="-120"/>
              </a:rPr>
              <a:t>SELECT     d.month_name,    GROUP_CONCAT(DISTINCT f.post_category ORDER BY f.post_category SEPARATOR ',') AS post_category_names,    COUNT(DISTINCT f.post_category) AS unique_category_countFROM fact_content f JOIN dim_dates d ON f.date = d.date GROUP BY d.month_nameORDER BY d.month_name;</a:t>
            </a:r>
            <a:endParaRPr lang="en-US" sz="1750" dirty="0"/>
          </a:p>
        </p:txBody>
      </p:sp>
      <p:sp>
        <p:nvSpPr>
          <p:cNvPr id="7" name="Text 5"/>
          <p:cNvSpPr/>
          <p:nvPr/>
        </p:nvSpPr>
        <p:spPr>
          <a:xfrm>
            <a:off x="793790" y="6935629"/>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641628" y="523280"/>
            <a:ext cx="13347144" cy="6472714"/>
          </a:xfrm>
          <a:prstGeom prst="roundRect">
            <a:avLst>
              <a:gd name="adj" fmla="val 425"/>
            </a:avLst>
          </a:prstGeom>
          <a:noFill/>
          <a:ln w="7620">
            <a:solidFill>
              <a:srgbClr val="FFFFFF">
                <a:alpha val="24000"/>
              </a:srgbClr>
            </a:solidFill>
            <a:prstDash val="solid"/>
          </a:ln>
        </p:spPr>
      </p:sp>
      <p:sp>
        <p:nvSpPr>
          <p:cNvPr id="3" name="Shape 1"/>
          <p:cNvSpPr/>
          <p:nvPr/>
        </p:nvSpPr>
        <p:spPr>
          <a:xfrm>
            <a:off x="649248" y="530900"/>
            <a:ext cx="13330476" cy="528399"/>
          </a:xfrm>
          <a:prstGeom prst="rect">
            <a:avLst/>
          </a:prstGeom>
          <a:solidFill>
            <a:srgbClr val="FFFFFF">
              <a:alpha val="4000"/>
            </a:srgbClr>
          </a:solidFill>
          <a:ln/>
        </p:spPr>
      </p:sp>
      <p:sp>
        <p:nvSpPr>
          <p:cNvPr id="4" name="Text 2"/>
          <p:cNvSpPr/>
          <p:nvPr/>
        </p:nvSpPr>
        <p:spPr>
          <a:xfrm>
            <a:off x="834152" y="648414"/>
            <a:ext cx="4072652" cy="293370"/>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month_name</a:t>
            </a:r>
            <a:endParaRPr lang="en-US" sz="1400" dirty="0"/>
          </a:p>
        </p:txBody>
      </p:sp>
      <p:sp>
        <p:nvSpPr>
          <p:cNvPr id="5" name="Text 3"/>
          <p:cNvSpPr/>
          <p:nvPr/>
        </p:nvSpPr>
        <p:spPr>
          <a:xfrm>
            <a:off x="5280898" y="648414"/>
            <a:ext cx="4068842" cy="293370"/>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post_category</a:t>
            </a:r>
            <a:endParaRPr lang="en-US" sz="1400" dirty="0"/>
          </a:p>
        </p:txBody>
      </p:sp>
      <p:sp>
        <p:nvSpPr>
          <p:cNvPr id="6" name="Text 4"/>
          <p:cNvSpPr/>
          <p:nvPr/>
        </p:nvSpPr>
        <p:spPr>
          <a:xfrm>
            <a:off x="9723834" y="648414"/>
            <a:ext cx="4072652" cy="293370"/>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category_count</a:t>
            </a:r>
            <a:endParaRPr lang="en-US" sz="1400" dirty="0"/>
          </a:p>
        </p:txBody>
      </p:sp>
      <p:sp>
        <p:nvSpPr>
          <p:cNvPr id="7" name="Shape 5"/>
          <p:cNvSpPr/>
          <p:nvPr/>
        </p:nvSpPr>
        <p:spPr>
          <a:xfrm>
            <a:off x="649248" y="1059299"/>
            <a:ext cx="13330476" cy="821769"/>
          </a:xfrm>
          <a:prstGeom prst="rect">
            <a:avLst/>
          </a:prstGeom>
          <a:solidFill>
            <a:srgbClr val="000000">
              <a:alpha val="4000"/>
            </a:srgbClr>
          </a:solidFill>
          <a:ln/>
        </p:spPr>
      </p:sp>
      <p:sp>
        <p:nvSpPr>
          <p:cNvPr id="8" name="Text 6"/>
          <p:cNvSpPr/>
          <p:nvPr/>
        </p:nvSpPr>
        <p:spPr>
          <a:xfrm>
            <a:off x="834152" y="1176814"/>
            <a:ext cx="4072652" cy="293370"/>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April</a:t>
            </a:r>
            <a:endParaRPr lang="en-US" sz="1400" dirty="0"/>
          </a:p>
        </p:txBody>
      </p:sp>
      <p:sp>
        <p:nvSpPr>
          <p:cNvPr id="9" name="Text 7"/>
          <p:cNvSpPr/>
          <p:nvPr/>
        </p:nvSpPr>
        <p:spPr>
          <a:xfrm>
            <a:off x="5280898" y="1176814"/>
            <a:ext cx="4068842" cy="586740"/>
          </a:xfrm>
          <a:prstGeom prst="rect">
            <a:avLst/>
          </a:prstGeom>
          <a:noFill/>
          <a:ln/>
        </p:spPr>
        <p:txBody>
          <a:bodyPr wrap="squar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Earphone,Laptop,Mobile,Other Gadgets,Smartwatch</a:t>
            </a:r>
            <a:endParaRPr lang="en-US" sz="1400" dirty="0"/>
          </a:p>
        </p:txBody>
      </p:sp>
      <p:sp>
        <p:nvSpPr>
          <p:cNvPr id="10" name="Text 8"/>
          <p:cNvSpPr/>
          <p:nvPr/>
        </p:nvSpPr>
        <p:spPr>
          <a:xfrm>
            <a:off x="9723834" y="1176814"/>
            <a:ext cx="4072652" cy="293370"/>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5</a:t>
            </a:r>
            <a:endParaRPr lang="en-US" sz="1400" dirty="0"/>
          </a:p>
        </p:txBody>
      </p:sp>
      <p:sp>
        <p:nvSpPr>
          <p:cNvPr id="11" name="Shape 9"/>
          <p:cNvSpPr/>
          <p:nvPr/>
        </p:nvSpPr>
        <p:spPr>
          <a:xfrm>
            <a:off x="649248" y="1881068"/>
            <a:ext cx="13330476" cy="821769"/>
          </a:xfrm>
          <a:prstGeom prst="rect">
            <a:avLst/>
          </a:prstGeom>
          <a:solidFill>
            <a:srgbClr val="FFFFFF">
              <a:alpha val="4000"/>
            </a:srgbClr>
          </a:solidFill>
          <a:ln/>
        </p:spPr>
      </p:sp>
      <p:sp>
        <p:nvSpPr>
          <p:cNvPr id="12" name="Text 10"/>
          <p:cNvSpPr/>
          <p:nvPr/>
        </p:nvSpPr>
        <p:spPr>
          <a:xfrm>
            <a:off x="834152" y="1998583"/>
            <a:ext cx="4072652" cy="293370"/>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August</a:t>
            </a:r>
            <a:endParaRPr lang="en-US" sz="1400" dirty="0"/>
          </a:p>
        </p:txBody>
      </p:sp>
      <p:sp>
        <p:nvSpPr>
          <p:cNvPr id="13" name="Text 11"/>
          <p:cNvSpPr/>
          <p:nvPr/>
        </p:nvSpPr>
        <p:spPr>
          <a:xfrm>
            <a:off x="5280898" y="1998583"/>
            <a:ext cx="4068842" cy="586740"/>
          </a:xfrm>
          <a:prstGeom prst="rect">
            <a:avLst/>
          </a:prstGeom>
          <a:noFill/>
          <a:ln/>
        </p:spPr>
        <p:txBody>
          <a:bodyPr wrap="squar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Earphone,Mobile,Other Gadgets,Smartwatch,Tech Tips</a:t>
            </a:r>
            <a:endParaRPr lang="en-US" sz="1400" dirty="0"/>
          </a:p>
        </p:txBody>
      </p:sp>
      <p:sp>
        <p:nvSpPr>
          <p:cNvPr id="14" name="Text 12"/>
          <p:cNvSpPr/>
          <p:nvPr/>
        </p:nvSpPr>
        <p:spPr>
          <a:xfrm>
            <a:off x="9723834" y="1998583"/>
            <a:ext cx="4072652" cy="293370"/>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5</a:t>
            </a:r>
            <a:endParaRPr lang="en-US" sz="1400" dirty="0"/>
          </a:p>
        </p:txBody>
      </p:sp>
      <p:sp>
        <p:nvSpPr>
          <p:cNvPr id="15" name="Shape 13"/>
          <p:cNvSpPr/>
          <p:nvPr/>
        </p:nvSpPr>
        <p:spPr>
          <a:xfrm>
            <a:off x="649248" y="2702838"/>
            <a:ext cx="13330476" cy="528399"/>
          </a:xfrm>
          <a:prstGeom prst="rect">
            <a:avLst/>
          </a:prstGeom>
          <a:solidFill>
            <a:srgbClr val="000000">
              <a:alpha val="4000"/>
            </a:srgbClr>
          </a:solidFill>
          <a:ln/>
        </p:spPr>
      </p:sp>
      <p:sp>
        <p:nvSpPr>
          <p:cNvPr id="16" name="Text 14"/>
          <p:cNvSpPr/>
          <p:nvPr/>
        </p:nvSpPr>
        <p:spPr>
          <a:xfrm>
            <a:off x="834152" y="2820353"/>
            <a:ext cx="4072652" cy="293370"/>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February</a:t>
            </a:r>
            <a:endParaRPr lang="en-US" sz="1400" dirty="0"/>
          </a:p>
        </p:txBody>
      </p:sp>
      <p:sp>
        <p:nvSpPr>
          <p:cNvPr id="17" name="Text 15"/>
          <p:cNvSpPr/>
          <p:nvPr/>
        </p:nvSpPr>
        <p:spPr>
          <a:xfrm>
            <a:off x="5280898" y="2820353"/>
            <a:ext cx="4068842" cy="293370"/>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Earphone,Laptop,Mobile,Smartwatch</a:t>
            </a:r>
            <a:endParaRPr lang="en-US" sz="1400" dirty="0"/>
          </a:p>
        </p:txBody>
      </p:sp>
      <p:sp>
        <p:nvSpPr>
          <p:cNvPr id="18" name="Text 16"/>
          <p:cNvSpPr/>
          <p:nvPr/>
        </p:nvSpPr>
        <p:spPr>
          <a:xfrm>
            <a:off x="9723834" y="2820353"/>
            <a:ext cx="4072652" cy="293370"/>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4</a:t>
            </a:r>
            <a:endParaRPr lang="en-US" sz="1400" dirty="0"/>
          </a:p>
        </p:txBody>
      </p:sp>
      <p:sp>
        <p:nvSpPr>
          <p:cNvPr id="19" name="Shape 17"/>
          <p:cNvSpPr/>
          <p:nvPr/>
        </p:nvSpPr>
        <p:spPr>
          <a:xfrm>
            <a:off x="649248" y="3231237"/>
            <a:ext cx="13330476" cy="528399"/>
          </a:xfrm>
          <a:prstGeom prst="rect">
            <a:avLst/>
          </a:prstGeom>
          <a:solidFill>
            <a:srgbClr val="FFFFFF">
              <a:alpha val="4000"/>
            </a:srgbClr>
          </a:solidFill>
          <a:ln/>
        </p:spPr>
      </p:sp>
      <p:sp>
        <p:nvSpPr>
          <p:cNvPr id="20" name="Text 18"/>
          <p:cNvSpPr/>
          <p:nvPr/>
        </p:nvSpPr>
        <p:spPr>
          <a:xfrm>
            <a:off x="834152" y="3348752"/>
            <a:ext cx="4072652" cy="293370"/>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January</a:t>
            </a:r>
            <a:endParaRPr lang="en-US" sz="1400" dirty="0"/>
          </a:p>
        </p:txBody>
      </p:sp>
      <p:sp>
        <p:nvSpPr>
          <p:cNvPr id="21" name="Text 19"/>
          <p:cNvSpPr/>
          <p:nvPr/>
        </p:nvSpPr>
        <p:spPr>
          <a:xfrm>
            <a:off x="5280898" y="3348752"/>
            <a:ext cx="4068842" cy="293370"/>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Earphone,Mobile,Smartwatch</a:t>
            </a:r>
            <a:endParaRPr lang="en-US" sz="1400" dirty="0"/>
          </a:p>
        </p:txBody>
      </p:sp>
      <p:sp>
        <p:nvSpPr>
          <p:cNvPr id="22" name="Text 20"/>
          <p:cNvSpPr/>
          <p:nvPr/>
        </p:nvSpPr>
        <p:spPr>
          <a:xfrm>
            <a:off x="9723834" y="3348752"/>
            <a:ext cx="4072652" cy="293370"/>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3</a:t>
            </a:r>
            <a:endParaRPr lang="en-US" sz="1400" dirty="0"/>
          </a:p>
        </p:txBody>
      </p:sp>
      <p:sp>
        <p:nvSpPr>
          <p:cNvPr id="23" name="Shape 21"/>
          <p:cNvSpPr/>
          <p:nvPr/>
        </p:nvSpPr>
        <p:spPr>
          <a:xfrm>
            <a:off x="649248" y="3759637"/>
            <a:ext cx="13330476" cy="821769"/>
          </a:xfrm>
          <a:prstGeom prst="rect">
            <a:avLst/>
          </a:prstGeom>
          <a:solidFill>
            <a:srgbClr val="000000">
              <a:alpha val="4000"/>
            </a:srgbClr>
          </a:solidFill>
          <a:ln/>
        </p:spPr>
      </p:sp>
      <p:sp>
        <p:nvSpPr>
          <p:cNvPr id="24" name="Text 22"/>
          <p:cNvSpPr/>
          <p:nvPr/>
        </p:nvSpPr>
        <p:spPr>
          <a:xfrm>
            <a:off x="834152" y="3877151"/>
            <a:ext cx="4072652" cy="293370"/>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July</a:t>
            </a:r>
            <a:endParaRPr lang="en-US" sz="1400" dirty="0"/>
          </a:p>
        </p:txBody>
      </p:sp>
      <p:sp>
        <p:nvSpPr>
          <p:cNvPr id="25" name="Text 23"/>
          <p:cNvSpPr/>
          <p:nvPr/>
        </p:nvSpPr>
        <p:spPr>
          <a:xfrm>
            <a:off x="5280898" y="3877151"/>
            <a:ext cx="4068842" cy="586740"/>
          </a:xfrm>
          <a:prstGeom prst="rect">
            <a:avLst/>
          </a:prstGeom>
          <a:noFill/>
          <a:ln/>
        </p:spPr>
        <p:txBody>
          <a:bodyPr wrap="squar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Earphone,Mobile,Other Gadgets,Smartwatch,Tech Tips</a:t>
            </a:r>
            <a:endParaRPr lang="en-US" sz="1400" dirty="0"/>
          </a:p>
        </p:txBody>
      </p:sp>
      <p:sp>
        <p:nvSpPr>
          <p:cNvPr id="26" name="Text 24"/>
          <p:cNvSpPr/>
          <p:nvPr/>
        </p:nvSpPr>
        <p:spPr>
          <a:xfrm>
            <a:off x="9723834" y="3877151"/>
            <a:ext cx="4072652" cy="293370"/>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5</a:t>
            </a:r>
            <a:endParaRPr lang="en-US" sz="1400" dirty="0"/>
          </a:p>
        </p:txBody>
      </p:sp>
      <p:sp>
        <p:nvSpPr>
          <p:cNvPr id="27" name="Shape 25"/>
          <p:cNvSpPr/>
          <p:nvPr/>
        </p:nvSpPr>
        <p:spPr>
          <a:xfrm>
            <a:off x="649248" y="4581406"/>
            <a:ext cx="13330476" cy="528399"/>
          </a:xfrm>
          <a:prstGeom prst="rect">
            <a:avLst/>
          </a:prstGeom>
          <a:solidFill>
            <a:srgbClr val="FFFFFF">
              <a:alpha val="4000"/>
            </a:srgbClr>
          </a:solidFill>
          <a:ln/>
        </p:spPr>
      </p:sp>
      <p:sp>
        <p:nvSpPr>
          <p:cNvPr id="28" name="Text 26"/>
          <p:cNvSpPr/>
          <p:nvPr/>
        </p:nvSpPr>
        <p:spPr>
          <a:xfrm>
            <a:off x="834152" y="4698921"/>
            <a:ext cx="4072652" cy="293370"/>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June</a:t>
            </a:r>
            <a:endParaRPr lang="en-US" sz="1400" dirty="0"/>
          </a:p>
        </p:txBody>
      </p:sp>
      <p:sp>
        <p:nvSpPr>
          <p:cNvPr id="29" name="Text 27"/>
          <p:cNvSpPr/>
          <p:nvPr/>
        </p:nvSpPr>
        <p:spPr>
          <a:xfrm>
            <a:off x="5280898" y="4698921"/>
            <a:ext cx="4068842" cy="293370"/>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Mobile,Other Gadgets,Smartwatch,Tech Tips</a:t>
            </a:r>
            <a:endParaRPr lang="en-US" sz="1400" dirty="0"/>
          </a:p>
        </p:txBody>
      </p:sp>
      <p:sp>
        <p:nvSpPr>
          <p:cNvPr id="30" name="Text 28"/>
          <p:cNvSpPr/>
          <p:nvPr/>
        </p:nvSpPr>
        <p:spPr>
          <a:xfrm>
            <a:off x="9723834" y="4698921"/>
            <a:ext cx="4072652" cy="293370"/>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4</a:t>
            </a:r>
            <a:endParaRPr lang="en-US" sz="1400" dirty="0"/>
          </a:p>
        </p:txBody>
      </p:sp>
      <p:sp>
        <p:nvSpPr>
          <p:cNvPr id="31" name="Shape 29"/>
          <p:cNvSpPr/>
          <p:nvPr/>
        </p:nvSpPr>
        <p:spPr>
          <a:xfrm>
            <a:off x="649248" y="5109805"/>
            <a:ext cx="13330476" cy="528399"/>
          </a:xfrm>
          <a:prstGeom prst="rect">
            <a:avLst/>
          </a:prstGeom>
          <a:solidFill>
            <a:srgbClr val="000000">
              <a:alpha val="4000"/>
            </a:srgbClr>
          </a:solidFill>
          <a:ln/>
        </p:spPr>
      </p:sp>
      <p:sp>
        <p:nvSpPr>
          <p:cNvPr id="32" name="Text 30"/>
          <p:cNvSpPr/>
          <p:nvPr/>
        </p:nvSpPr>
        <p:spPr>
          <a:xfrm>
            <a:off x="834152" y="5227320"/>
            <a:ext cx="4072652" cy="293370"/>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March</a:t>
            </a:r>
            <a:endParaRPr lang="en-US" sz="1400" dirty="0"/>
          </a:p>
        </p:txBody>
      </p:sp>
      <p:sp>
        <p:nvSpPr>
          <p:cNvPr id="33" name="Text 31"/>
          <p:cNvSpPr/>
          <p:nvPr/>
        </p:nvSpPr>
        <p:spPr>
          <a:xfrm>
            <a:off x="5280898" y="5227320"/>
            <a:ext cx="4068842" cy="293370"/>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Earphone,Laptop,Mobile,Smartwatch</a:t>
            </a:r>
            <a:endParaRPr lang="en-US" sz="1400" dirty="0"/>
          </a:p>
        </p:txBody>
      </p:sp>
      <p:sp>
        <p:nvSpPr>
          <p:cNvPr id="34" name="Text 32"/>
          <p:cNvSpPr/>
          <p:nvPr/>
        </p:nvSpPr>
        <p:spPr>
          <a:xfrm>
            <a:off x="9723834" y="5227320"/>
            <a:ext cx="4072652" cy="293370"/>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4</a:t>
            </a:r>
            <a:endParaRPr lang="en-US" sz="1400" dirty="0"/>
          </a:p>
        </p:txBody>
      </p:sp>
      <p:sp>
        <p:nvSpPr>
          <p:cNvPr id="35" name="Shape 33"/>
          <p:cNvSpPr/>
          <p:nvPr/>
        </p:nvSpPr>
        <p:spPr>
          <a:xfrm>
            <a:off x="649248" y="5638205"/>
            <a:ext cx="13330476" cy="821769"/>
          </a:xfrm>
          <a:prstGeom prst="rect">
            <a:avLst/>
          </a:prstGeom>
          <a:solidFill>
            <a:srgbClr val="FFFFFF">
              <a:alpha val="4000"/>
            </a:srgbClr>
          </a:solidFill>
          <a:ln/>
        </p:spPr>
      </p:sp>
      <p:sp>
        <p:nvSpPr>
          <p:cNvPr id="36" name="Text 34"/>
          <p:cNvSpPr/>
          <p:nvPr/>
        </p:nvSpPr>
        <p:spPr>
          <a:xfrm>
            <a:off x="834152" y="5755719"/>
            <a:ext cx="4072652" cy="293370"/>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May</a:t>
            </a:r>
            <a:endParaRPr lang="en-US" sz="1400" dirty="0"/>
          </a:p>
        </p:txBody>
      </p:sp>
      <p:sp>
        <p:nvSpPr>
          <p:cNvPr id="37" name="Text 35"/>
          <p:cNvSpPr/>
          <p:nvPr/>
        </p:nvSpPr>
        <p:spPr>
          <a:xfrm>
            <a:off x="5280898" y="5755719"/>
            <a:ext cx="4068842" cy="586740"/>
          </a:xfrm>
          <a:prstGeom prst="rect">
            <a:avLst/>
          </a:prstGeom>
          <a:noFill/>
          <a:ln/>
        </p:spPr>
        <p:txBody>
          <a:bodyPr wrap="squar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Earphone,Laptop,Mobile,Other Gadgets,Smartwatch,Tech Tips</a:t>
            </a:r>
            <a:endParaRPr lang="en-US" sz="1400" dirty="0"/>
          </a:p>
        </p:txBody>
      </p:sp>
      <p:sp>
        <p:nvSpPr>
          <p:cNvPr id="38" name="Text 36"/>
          <p:cNvSpPr/>
          <p:nvPr/>
        </p:nvSpPr>
        <p:spPr>
          <a:xfrm>
            <a:off x="9723834" y="5755719"/>
            <a:ext cx="4072652" cy="293370"/>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6</a:t>
            </a:r>
            <a:endParaRPr lang="en-US" sz="1400" dirty="0"/>
          </a:p>
        </p:txBody>
      </p:sp>
      <p:sp>
        <p:nvSpPr>
          <p:cNvPr id="39" name="Shape 37"/>
          <p:cNvSpPr/>
          <p:nvPr/>
        </p:nvSpPr>
        <p:spPr>
          <a:xfrm>
            <a:off x="649248" y="6459974"/>
            <a:ext cx="13330476" cy="528399"/>
          </a:xfrm>
          <a:prstGeom prst="rect">
            <a:avLst/>
          </a:prstGeom>
          <a:solidFill>
            <a:srgbClr val="000000">
              <a:alpha val="4000"/>
            </a:srgbClr>
          </a:solidFill>
          <a:ln/>
        </p:spPr>
      </p:sp>
      <p:sp>
        <p:nvSpPr>
          <p:cNvPr id="40" name="Text 38"/>
          <p:cNvSpPr/>
          <p:nvPr/>
        </p:nvSpPr>
        <p:spPr>
          <a:xfrm>
            <a:off x="834152" y="6577489"/>
            <a:ext cx="4072652" cy="293370"/>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September</a:t>
            </a:r>
            <a:endParaRPr lang="en-US" sz="1400" dirty="0"/>
          </a:p>
        </p:txBody>
      </p:sp>
      <p:sp>
        <p:nvSpPr>
          <p:cNvPr id="41" name="Text 39"/>
          <p:cNvSpPr/>
          <p:nvPr/>
        </p:nvSpPr>
        <p:spPr>
          <a:xfrm>
            <a:off x="5280898" y="6577489"/>
            <a:ext cx="4068842" cy="293370"/>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Mobile,Other Gadgets,Smartwatch,Tech Tips</a:t>
            </a:r>
            <a:endParaRPr lang="en-US" sz="1400" dirty="0"/>
          </a:p>
        </p:txBody>
      </p:sp>
      <p:sp>
        <p:nvSpPr>
          <p:cNvPr id="42" name="Text 40"/>
          <p:cNvSpPr/>
          <p:nvPr/>
        </p:nvSpPr>
        <p:spPr>
          <a:xfrm>
            <a:off x="9723834" y="6577489"/>
            <a:ext cx="4072652" cy="293370"/>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4</a:t>
            </a:r>
            <a:endParaRPr lang="en-US" sz="1400" dirty="0"/>
          </a:p>
        </p:txBody>
      </p:sp>
      <p:pic>
        <p:nvPicPr>
          <p:cNvPr id="43" name="Image 0" descr="preencoded.png"/>
          <p:cNvPicPr>
            <a:picLocks noChangeAspect="1"/>
          </p:cNvPicPr>
          <p:nvPr/>
        </p:nvPicPr>
        <p:blipFill>
          <a:blip r:embed="rId3"/>
          <a:stretch>
            <a:fillRect/>
          </a:stretch>
        </p:blipFill>
        <p:spPr>
          <a:xfrm>
            <a:off x="641628" y="7202210"/>
            <a:ext cx="366474" cy="50411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939522"/>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Percentage breakdown of total reach by post type</a:t>
            </a:r>
            <a:endParaRPr lang="en-US" sz="4450" dirty="0"/>
          </a:p>
        </p:txBody>
      </p:sp>
      <p:sp>
        <p:nvSpPr>
          <p:cNvPr id="3" name="Text 1"/>
          <p:cNvSpPr/>
          <p:nvPr/>
        </p:nvSpPr>
        <p:spPr>
          <a:xfrm>
            <a:off x="793790" y="281070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This query calculates the total reach and the percentage breakdown of reach for each Instagram post type, providing insights into which content formats are most effective in extending our audience's exposure.</a:t>
            </a:r>
            <a:endParaRPr lang="en-US" sz="1750" dirty="0"/>
          </a:p>
        </p:txBody>
      </p:sp>
      <p:sp>
        <p:nvSpPr>
          <p:cNvPr id="4" name="Shape 2"/>
          <p:cNvSpPr/>
          <p:nvPr/>
        </p:nvSpPr>
        <p:spPr>
          <a:xfrm>
            <a:off x="793790" y="3791664"/>
            <a:ext cx="13042821" cy="2880360"/>
          </a:xfrm>
          <a:prstGeom prst="roundRect">
            <a:avLst>
              <a:gd name="adj" fmla="val 1181"/>
            </a:avLst>
          </a:prstGeom>
          <a:solidFill>
            <a:srgbClr val="110745"/>
          </a:solidFill>
          <a:ln/>
        </p:spPr>
      </p:sp>
      <p:sp>
        <p:nvSpPr>
          <p:cNvPr id="5" name="Shape 3"/>
          <p:cNvSpPr/>
          <p:nvPr/>
        </p:nvSpPr>
        <p:spPr>
          <a:xfrm>
            <a:off x="782479" y="3791664"/>
            <a:ext cx="13065443" cy="2880360"/>
          </a:xfrm>
          <a:prstGeom prst="roundRect">
            <a:avLst>
              <a:gd name="adj" fmla="val 1181"/>
            </a:avLst>
          </a:prstGeom>
          <a:solidFill>
            <a:srgbClr val="110745"/>
          </a:solidFill>
          <a:ln/>
        </p:spPr>
      </p:sp>
      <p:sp>
        <p:nvSpPr>
          <p:cNvPr id="6" name="Text 4"/>
          <p:cNvSpPr/>
          <p:nvPr/>
        </p:nvSpPr>
        <p:spPr>
          <a:xfrm>
            <a:off x="1009293" y="3961686"/>
            <a:ext cx="12611814" cy="254031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highlight>
                  <a:srgbClr val="110745"/>
                </a:highlight>
                <a:latin typeface="Consolas" pitchFamily="34" charset="0"/>
                <a:ea typeface="Consolas" pitchFamily="34" charset="-122"/>
                <a:cs typeface="Consolas" pitchFamily="34" charset="-120"/>
              </a:rPr>
              <a:t>SELECT     post_type,    SUM(reach) AS total_reach,    ROUND(SUM(reach) * 100.0 / (SELECT SUM(reach) FROM fact_content), 2) AS reach_percentageFROM fact_contentGROUP BY post_type;</a:t>
            </a:r>
            <a:endParaRPr lang="en-US" sz="1750" dirty="0"/>
          </a:p>
        </p:txBody>
      </p:sp>
      <p:sp>
        <p:nvSpPr>
          <p:cNvPr id="7" name="Text 5"/>
          <p:cNvSpPr/>
          <p:nvPr/>
        </p:nvSpPr>
        <p:spPr>
          <a:xfrm>
            <a:off x="793790" y="6927175"/>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614005" y="482441"/>
            <a:ext cx="7586186" cy="548283"/>
          </a:xfrm>
          <a:prstGeom prst="rect">
            <a:avLst/>
          </a:prstGeom>
          <a:noFill/>
          <a:ln/>
        </p:spPr>
        <p:txBody>
          <a:bodyPr wrap="none" lIns="0" tIns="0" rIns="0" bIns="0" rtlCol="0" anchor="t"/>
          <a:lstStyle/>
          <a:p>
            <a:pPr marL="0" indent="0" algn="l">
              <a:lnSpc>
                <a:spcPts val="4300"/>
              </a:lnSpc>
              <a:buNone/>
            </a:pPr>
            <a:r>
              <a:rPr lang="en-US" sz="3450" dirty="0">
                <a:solidFill>
                  <a:srgbClr val="F7F7F8"/>
                </a:solidFill>
                <a:latin typeface="DM Sans Medium" pitchFamily="34" charset="0"/>
                <a:ea typeface="DM Sans Medium" pitchFamily="34" charset="-122"/>
                <a:cs typeface="DM Sans Medium" pitchFamily="34" charset="-120"/>
              </a:rPr>
              <a:t>Total Reach Percentage by Post Type</a:t>
            </a:r>
            <a:endParaRPr lang="en-US" sz="3450" dirty="0"/>
          </a:p>
        </p:txBody>
      </p:sp>
      <p:pic>
        <p:nvPicPr>
          <p:cNvPr id="3" name="Image 0" descr="preencoded.png"/>
          <p:cNvPicPr>
            <a:picLocks noChangeAspect="1"/>
          </p:cNvPicPr>
          <p:nvPr/>
        </p:nvPicPr>
        <p:blipFill>
          <a:blip r:embed="rId3"/>
          <a:stretch>
            <a:fillRect/>
          </a:stretch>
        </p:blipFill>
        <p:spPr>
          <a:xfrm>
            <a:off x="614005" y="1587341"/>
            <a:ext cx="13402389" cy="7299365"/>
          </a:xfrm>
          <a:prstGeom prst="rect">
            <a:avLst/>
          </a:prstGeom>
        </p:spPr>
      </p:pic>
      <p:sp>
        <p:nvSpPr>
          <p:cNvPr id="4" name="Shape 1"/>
          <p:cNvSpPr/>
          <p:nvPr/>
        </p:nvSpPr>
        <p:spPr>
          <a:xfrm>
            <a:off x="2877503" y="1381482"/>
            <a:ext cx="175379" cy="175379"/>
          </a:xfrm>
          <a:prstGeom prst="roundRect">
            <a:avLst>
              <a:gd name="adj" fmla="val 10428"/>
            </a:avLst>
          </a:prstGeom>
          <a:solidFill>
            <a:srgbClr val="110745"/>
          </a:solidFill>
          <a:ln/>
        </p:spPr>
      </p:sp>
      <p:sp>
        <p:nvSpPr>
          <p:cNvPr id="5" name="Text 2"/>
          <p:cNvSpPr/>
          <p:nvPr/>
        </p:nvSpPr>
        <p:spPr>
          <a:xfrm>
            <a:off x="3113842" y="1381482"/>
            <a:ext cx="736402" cy="175379"/>
          </a:xfrm>
          <a:prstGeom prst="rect">
            <a:avLst/>
          </a:prstGeom>
          <a:noFill/>
          <a:ln/>
        </p:spPr>
        <p:txBody>
          <a:bodyPr wrap="none" lIns="0" tIns="0" rIns="0" bIns="0" rtlCol="0" anchor="t"/>
          <a:lstStyle/>
          <a:p>
            <a:pPr marL="0" indent="0" algn="l">
              <a:lnSpc>
                <a:spcPts val="1350"/>
              </a:lnSpc>
              <a:buNone/>
            </a:pPr>
            <a:r>
              <a:rPr lang="en-US" sz="1350" dirty="0">
                <a:solidFill>
                  <a:srgbClr val="D6D9D7"/>
                </a:solidFill>
                <a:latin typeface="Inter" pitchFamily="34" charset="0"/>
                <a:ea typeface="Inter" pitchFamily="34" charset="-122"/>
                <a:cs typeface="Inter" pitchFamily="34" charset="-120"/>
              </a:rPr>
              <a:t>IG Image</a:t>
            </a:r>
            <a:endParaRPr lang="en-US" sz="1350" dirty="0"/>
          </a:p>
        </p:txBody>
      </p:sp>
      <p:sp>
        <p:nvSpPr>
          <p:cNvPr id="6" name="Shape 3"/>
          <p:cNvSpPr/>
          <p:nvPr/>
        </p:nvSpPr>
        <p:spPr>
          <a:xfrm>
            <a:off x="5210294" y="1381482"/>
            <a:ext cx="175379" cy="175379"/>
          </a:xfrm>
          <a:prstGeom prst="roundRect">
            <a:avLst>
              <a:gd name="adj" fmla="val 10428"/>
            </a:avLst>
          </a:prstGeom>
          <a:solidFill>
            <a:srgbClr val="2811A2"/>
          </a:solidFill>
          <a:ln/>
        </p:spPr>
      </p:sp>
      <p:sp>
        <p:nvSpPr>
          <p:cNvPr id="7" name="Text 4"/>
          <p:cNvSpPr/>
          <p:nvPr/>
        </p:nvSpPr>
        <p:spPr>
          <a:xfrm>
            <a:off x="5446633" y="1381482"/>
            <a:ext cx="584597" cy="175379"/>
          </a:xfrm>
          <a:prstGeom prst="rect">
            <a:avLst/>
          </a:prstGeom>
          <a:noFill/>
          <a:ln/>
        </p:spPr>
        <p:txBody>
          <a:bodyPr wrap="none" lIns="0" tIns="0" rIns="0" bIns="0" rtlCol="0" anchor="t"/>
          <a:lstStyle/>
          <a:p>
            <a:pPr marL="0" indent="0" algn="l">
              <a:lnSpc>
                <a:spcPts val="1350"/>
              </a:lnSpc>
              <a:buNone/>
            </a:pPr>
            <a:r>
              <a:rPr lang="en-US" sz="1350" dirty="0">
                <a:solidFill>
                  <a:srgbClr val="D6D9D7"/>
                </a:solidFill>
                <a:latin typeface="Inter" pitchFamily="34" charset="0"/>
                <a:ea typeface="Inter" pitchFamily="34" charset="-122"/>
                <a:cs typeface="Inter" pitchFamily="34" charset="-120"/>
              </a:rPr>
              <a:t>IG Reel</a:t>
            </a:r>
            <a:endParaRPr lang="en-US" sz="1350" dirty="0"/>
          </a:p>
        </p:txBody>
      </p:sp>
      <p:sp>
        <p:nvSpPr>
          <p:cNvPr id="8" name="Shape 5"/>
          <p:cNvSpPr/>
          <p:nvPr/>
        </p:nvSpPr>
        <p:spPr>
          <a:xfrm>
            <a:off x="8409742" y="1381482"/>
            <a:ext cx="175379" cy="175379"/>
          </a:xfrm>
          <a:prstGeom prst="roundRect">
            <a:avLst>
              <a:gd name="adj" fmla="val 10428"/>
            </a:avLst>
          </a:prstGeom>
          <a:solidFill>
            <a:srgbClr val="4D2FEA"/>
          </a:solidFill>
          <a:ln/>
        </p:spPr>
      </p:sp>
      <p:sp>
        <p:nvSpPr>
          <p:cNvPr id="9" name="Text 6"/>
          <p:cNvSpPr/>
          <p:nvPr/>
        </p:nvSpPr>
        <p:spPr>
          <a:xfrm>
            <a:off x="8646081" y="1381482"/>
            <a:ext cx="963216" cy="175379"/>
          </a:xfrm>
          <a:prstGeom prst="rect">
            <a:avLst/>
          </a:prstGeom>
          <a:noFill/>
          <a:ln/>
        </p:spPr>
        <p:txBody>
          <a:bodyPr wrap="none" lIns="0" tIns="0" rIns="0" bIns="0" rtlCol="0" anchor="t"/>
          <a:lstStyle/>
          <a:p>
            <a:pPr marL="0" indent="0" algn="l">
              <a:lnSpc>
                <a:spcPts val="1350"/>
              </a:lnSpc>
              <a:buNone/>
            </a:pPr>
            <a:r>
              <a:rPr lang="en-US" sz="1350" dirty="0">
                <a:solidFill>
                  <a:srgbClr val="D6D9D7"/>
                </a:solidFill>
                <a:latin typeface="Inter" pitchFamily="34" charset="0"/>
                <a:ea typeface="Inter" pitchFamily="34" charset="-122"/>
                <a:cs typeface="Inter" pitchFamily="34" charset="-120"/>
              </a:rPr>
              <a:t>IG Carousel</a:t>
            </a:r>
            <a:endParaRPr lang="en-US" sz="1350" dirty="0"/>
          </a:p>
        </p:txBody>
      </p:sp>
      <p:sp>
        <p:nvSpPr>
          <p:cNvPr id="10" name="Shape 7"/>
          <p:cNvSpPr/>
          <p:nvPr/>
        </p:nvSpPr>
        <p:spPr>
          <a:xfrm>
            <a:off x="10780038" y="1381482"/>
            <a:ext cx="175379" cy="175379"/>
          </a:xfrm>
          <a:prstGeom prst="roundRect">
            <a:avLst>
              <a:gd name="adj" fmla="val 10428"/>
            </a:avLst>
          </a:prstGeom>
          <a:solidFill>
            <a:srgbClr val="9C8BF3"/>
          </a:solidFill>
          <a:ln/>
        </p:spPr>
      </p:sp>
      <p:sp>
        <p:nvSpPr>
          <p:cNvPr id="11" name="Text 8"/>
          <p:cNvSpPr/>
          <p:nvPr/>
        </p:nvSpPr>
        <p:spPr>
          <a:xfrm>
            <a:off x="11016377" y="1381482"/>
            <a:ext cx="705564" cy="175379"/>
          </a:xfrm>
          <a:prstGeom prst="rect">
            <a:avLst/>
          </a:prstGeom>
          <a:noFill/>
          <a:ln/>
        </p:spPr>
        <p:txBody>
          <a:bodyPr wrap="none" lIns="0" tIns="0" rIns="0" bIns="0" rtlCol="0" anchor="t"/>
          <a:lstStyle/>
          <a:p>
            <a:pPr marL="0" indent="0" algn="l">
              <a:lnSpc>
                <a:spcPts val="1350"/>
              </a:lnSpc>
              <a:buNone/>
            </a:pPr>
            <a:r>
              <a:rPr lang="en-US" sz="1350" dirty="0">
                <a:solidFill>
                  <a:srgbClr val="D6D9D7"/>
                </a:solidFill>
                <a:latin typeface="Inter" pitchFamily="34" charset="0"/>
                <a:ea typeface="Inter" pitchFamily="34" charset="-122"/>
                <a:cs typeface="Inter" pitchFamily="34" charset="-120"/>
              </a:rPr>
              <a:t>IG Video</a:t>
            </a:r>
            <a:endParaRPr lang="en-US" sz="1350" dirty="0"/>
          </a:p>
        </p:txBody>
      </p:sp>
    </p:spTree>
  </p:cSld>
  <p:clrMapOvr>
    <a:masterClrMapping/>
  </p:clrMapOvr>
  <p:transition spd="slow">
    <p:wheel spokes="1"/>
  </p:transition>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40197"/>
          </a:xfrm>
          <a:prstGeom prst="rect">
            <a:avLst/>
          </a:prstGeom>
        </p:spPr>
      </p:pic>
      <p:sp>
        <p:nvSpPr>
          <p:cNvPr id="3" name="Text 0"/>
          <p:cNvSpPr/>
          <p:nvPr/>
        </p:nvSpPr>
        <p:spPr>
          <a:xfrm>
            <a:off x="5993487" y="398383"/>
            <a:ext cx="5172908" cy="452795"/>
          </a:xfrm>
          <a:prstGeom prst="rect">
            <a:avLst/>
          </a:prstGeom>
          <a:noFill/>
          <a:ln/>
        </p:spPr>
        <p:txBody>
          <a:bodyPr wrap="none" lIns="0" tIns="0" rIns="0" bIns="0" rtlCol="0" anchor="t"/>
          <a:lstStyle/>
          <a:p>
            <a:pPr marL="0" indent="0" algn="l">
              <a:lnSpc>
                <a:spcPts val="3550"/>
              </a:lnSpc>
              <a:buNone/>
            </a:pPr>
            <a:r>
              <a:rPr lang="en-US" sz="2850" dirty="0">
                <a:solidFill>
                  <a:srgbClr val="F7F7F8"/>
                </a:solidFill>
                <a:latin typeface="DM Sans Medium" pitchFamily="34" charset="0"/>
                <a:ea typeface="DM Sans Medium" pitchFamily="34" charset="-122"/>
                <a:cs typeface="DM Sans Medium" pitchFamily="34" charset="-120"/>
              </a:rPr>
              <a:t>Quarterly Performance Review</a:t>
            </a:r>
            <a:endParaRPr lang="en-US" sz="2850" dirty="0"/>
          </a:p>
        </p:txBody>
      </p:sp>
      <p:sp>
        <p:nvSpPr>
          <p:cNvPr id="4" name="Text 1"/>
          <p:cNvSpPr/>
          <p:nvPr/>
        </p:nvSpPr>
        <p:spPr>
          <a:xfrm>
            <a:off x="5993487" y="1068467"/>
            <a:ext cx="8129826" cy="231815"/>
          </a:xfrm>
          <a:prstGeom prst="rect">
            <a:avLst/>
          </a:prstGeom>
          <a:noFill/>
          <a:ln/>
        </p:spPr>
        <p:txBody>
          <a:bodyPr wrap="none" lIns="0" tIns="0" rIns="0" bIns="0" rtlCol="0" anchor="t"/>
          <a:lstStyle/>
          <a:p>
            <a:pPr marL="0" indent="0" algn="l">
              <a:lnSpc>
                <a:spcPts val="1800"/>
              </a:lnSpc>
              <a:buNone/>
            </a:pPr>
            <a:r>
              <a:rPr lang="en-US" sz="1100" dirty="0">
                <a:solidFill>
                  <a:srgbClr val="D6D9D7"/>
                </a:solidFill>
                <a:latin typeface="Inter" pitchFamily="34" charset="0"/>
                <a:ea typeface="Inter" pitchFamily="34" charset="-122"/>
                <a:cs typeface="Inter" pitchFamily="34" charset="-120"/>
              </a:rPr>
              <a:t>Grouping content performance by quarter allows for broader trend analysis and strategic planning.</a:t>
            </a:r>
            <a:endParaRPr lang="en-US" sz="1100" dirty="0"/>
          </a:p>
        </p:txBody>
      </p:sp>
      <p:pic>
        <p:nvPicPr>
          <p:cNvPr id="5" name="Image 1" descr="preencoded.png"/>
          <p:cNvPicPr>
            <a:picLocks noChangeAspect="1"/>
          </p:cNvPicPr>
          <p:nvPr/>
        </p:nvPicPr>
        <p:blipFill>
          <a:blip r:embed="rId4"/>
          <a:stretch>
            <a:fillRect/>
          </a:stretch>
        </p:blipFill>
        <p:spPr>
          <a:xfrm>
            <a:off x="5993487" y="1463278"/>
            <a:ext cx="724495" cy="3077170"/>
          </a:xfrm>
          <a:prstGeom prst="rect">
            <a:avLst/>
          </a:prstGeom>
        </p:spPr>
      </p:pic>
      <p:sp>
        <p:nvSpPr>
          <p:cNvPr id="6" name="Text 2"/>
          <p:cNvSpPr/>
          <p:nvPr/>
        </p:nvSpPr>
        <p:spPr>
          <a:xfrm>
            <a:off x="6862882" y="1608177"/>
            <a:ext cx="2036088" cy="226338"/>
          </a:xfrm>
          <a:prstGeom prst="rect">
            <a:avLst/>
          </a:prstGeom>
          <a:noFill/>
          <a:ln/>
        </p:spPr>
        <p:txBody>
          <a:bodyPr wrap="none" lIns="0" tIns="0" rIns="0" bIns="0" rtlCol="0" anchor="t"/>
          <a:lstStyle/>
          <a:p>
            <a:pPr marL="0" indent="0" algn="l">
              <a:lnSpc>
                <a:spcPts val="1750"/>
              </a:lnSpc>
              <a:buNone/>
            </a:pPr>
            <a:r>
              <a:rPr lang="en-US" sz="1400" dirty="0">
                <a:solidFill>
                  <a:srgbClr val="D6D9D7"/>
                </a:solidFill>
                <a:latin typeface="DM Sans Medium" pitchFamily="34" charset="0"/>
                <a:ea typeface="DM Sans Medium" pitchFamily="34" charset="-122"/>
                <a:cs typeface="DM Sans Medium" pitchFamily="34" charset="-120"/>
              </a:rPr>
              <a:t>Step 1: Quarter Mapping</a:t>
            </a:r>
            <a:endParaRPr lang="en-US" sz="1400" dirty="0"/>
          </a:p>
        </p:txBody>
      </p:sp>
      <p:sp>
        <p:nvSpPr>
          <p:cNvPr id="7" name="Text 3"/>
          <p:cNvSpPr/>
          <p:nvPr/>
        </p:nvSpPr>
        <p:spPr>
          <a:xfrm>
            <a:off x="6862882" y="1921431"/>
            <a:ext cx="7260431" cy="471249"/>
          </a:xfrm>
          <a:prstGeom prst="rect">
            <a:avLst/>
          </a:prstGeom>
          <a:noFill/>
          <a:ln/>
        </p:spPr>
        <p:txBody>
          <a:bodyPr wrap="square" lIns="0" tIns="0" rIns="0" bIns="0" rtlCol="0" anchor="t"/>
          <a:lstStyle/>
          <a:p>
            <a:pPr marL="0" indent="0" algn="l">
              <a:lnSpc>
                <a:spcPts val="1800"/>
              </a:lnSpc>
              <a:buNone/>
            </a:pPr>
            <a:r>
              <a:rPr lang="en-US" sz="1100" dirty="0">
                <a:solidFill>
                  <a:srgbClr val="D6D9D7"/>
                </a:solidFill>
                <a:latin typeface="Inter" pitchFamily="34" charset="0"/>
                <a:ea typeface="Inter" pitchFamily="34" charset="-122"/>
                <a:cs typeface="Inter" pitchFamily="34" charset="-120"/>
              </a:rPr>
              <a:t>We first enrich the </a:t>
            </a:r>
            <a:r>
              <a:rPr lang="en-US" sz="1100" dirty="0">
                <a:solidFill>
                  <a:srgbClr val="D6D9D7"/>
                </a:solidFill>
                <a:highlight>
                  <a:srgbClr val="110745"/>
                </a:highlight>
                <a:latin typeface="Consolas" pitchFamily="34" charset="0"/>
                <a:ea typeface="Consolas" pitchFamily="34" charset="-122"/>
                <a:cs typeface="Consolas" pitchFamily="34" charset="-120"/>
              </a:rPr>
              <a:t>dim_dates</a:t>
            </a:r>
            <a:r>
              <a:rPr lang="en-US" sz="1100" dirty="0">
                <a:solidFill>
                  <a:srgbClr val="D6D9D7"/>
                </a:solidFill>
                <a:latin typeface="Inter" pitchFamily="34" charset="0"/>
                <a:ea typeface="Inter" pitchFamily="34" charset="-122"/>
                <a:cs typeface="Inter" pitchFamily="34" charset="-120"/>
              </a:rPr>
              <a:t> table by adding and updating a 'quarter' column to categorize months appropriately.</a:t>
            </a:r>
            <a:endParaRPr lang="en-US" sz="1100" dirty="0"/>
          </a:p>
        </p:txBody>
      </p:sp>
      <p:sp>
        <p:nvSpPr>
          <p:cNvPr id="8" name="Shape 4"/>
          <p:cNvSpPr/>
          <p:nvPr/>
        </p:nvSpPr>
        <p:spPr>
          <a:xfrm>
            <a:off x="6862882" y="2555677"/>
            <a:ext cx="7260431" cy="1839873"/>
          </a:xfrm>
          <a:prstGeom prst="roundRect">
            <a:avLst>
              <a:gd name="adj" fmla="val 1181"/>
            </a:avLst>
          </a:prstGeom>
          <a:solidFill>
            <a:srgbClr val="110745"/>
          </a:solidFill>
          <a:ln/>
        </p:spPr>
      </p:sp>
      <p:sp>
        <p:nvSpPr>
          <p:cNvPr id="9" name="Shape 5"/>
          <p:cNvSpPr/>
          <p:nvPr/>
        </p:nvSpPr>
        <p:spPr>
          <a:xfrm>
            <a:off x="6855738" y="2555677"/>
            <a:ext cx="7274719" cy="1839873"/>
          </a:xfrm>
          <a:prstGeom prst="roundRect">
            <a:avLst>
              <a:gd name="adj" fmla="val 1181"/>
            </a:avLst>
          </a:prstGeom>
          <a:solidFill>
            <a:srgbClr val="110745"/>
          </a:solidFill>
          <a:ln/>
        </p:spPr>
      </p:sp>
      <p:sp>
        <p:nvSpPr>
          <p:cNvPr id="10" name="Text 6"/>
          <p:cNvSpPr/>
          <p:nvPr/>
        </p:nvSpPr>
        <p:spPr>
          <a:xfrm>
            <a:off x="7000637" y="2664262"/>
            <a:ext cx="6984921" cy="1622703"/>
          </a:xfrm>
          <a:prstGeom prst="rect">
            <a:avLst/>
          </a:prstGeom>
          <a:noFill/>
          <a:ln/>
        </p:spPr>
        <p:txBody>
          <a:bodyPr wrap="square" lIns="0" tIns="0" rIns="0" bIns="0" rtlCol="0" anchor="t"/>
          <a:lstStyle/>
          <a:p>
            <a:pPr marL="0" indent="0" algn="l">
              <a:lnSpc>
                <a:spcPts val="1800"/>
              </a:lnSpc>
              <a:buNone/>
            </a:pPr>
            <a:r>
              <a:rPr lang="en-US" sz="1100" dirty="0">
                <a:solidFill>
                  <a:srgbClr val="D6D9D7"/>
                </a:solidFill>
                <a:highlight>
                  <a:srgbClr val="110745"/>
                </a:highlight>
                <a:latin typeface="Consolas" pitchFamily="34" charset="0"/>
                <a:ea typeface="Consolas" pitchFamily="34" charset="-122"/>
                <a:cs typeface="Consolas" pitchFamily="34" charset="-120"/>
              </a:rPr>
              <a:t>ALTER TABLE dim_dates ADD COLUMN quarter VARCHAR(10);UPDATE dim_dates SET quarter = CASE    WHEN month_name IN ('January', 'February', 'March') THEN 'Q1'    WHEN month_name IN ('April', 'May', 'June') THEN 'Q2'    WHEN month_name IN ('July', 'August', 'September') THEN 'Q3'    ELSE 'Q4'END;</a:t>
            </a:r>
            <a:endParaRPr lang="en-US" sz="1100" dirty="0"/>
          </a:p>
        </p:txBody>
      </p:sp>
      <p:pic>
        <p:nvPicPr>
          <p:cNvPr id="11" name="Image 2" descr="preencoded.png"/>
          <p:cNvPicPr>
            <a:picLocks noChangeAspect="1"/>
          </p:cNvPicPr>
          <p:nvPr/>
        </p:nvPicPr>
        <p:blipFill>
          <a:blip r:embed="rId5"/>
          <a:stretch>
            <a:fillRect/>
          </a:stretch>
        </p:blipFill>
        <p:spPr>
          <a:xfrm>
            <a:off x="5993487" y="4540448"/>
            <a:ext cx="724495" cy="3301365"/>
          </a:xfrm>
          <a:prstGeom prst="rect">
            <a:avLst/>
          </a:prstGeom>
        </p:spPr>
      </p:pic>
      <p:sp>
        <p:nvSpPr>
          <p:cNvPr id="12" name="Text 7"/>
          <p:cNvSpPr/>
          <p:nvPr/>
        </p:nvSpPr>
        <p:spPr>
          <a:xfrm>
            <a:off x="6862882" y="4685348"/>
            <a:ext cx="2051923" cy="226338"/>
          </a:xfrm>
          <a:prstGeom prst="rect">
            <a:avLst/>
          </a:prstGeom>
          <a:noFill/>
          <a:ln/>
        </p:spPr>
        <p:txBody>
          <a:bodyPr wrap="none" lIns="0" tIns="0" rIns="0" bIns="0" rtlCol="0" anchor="t"/>
          <a:lstStyle/>
          <a:p>
            <a:pPr marL="0" indent="0" algn="l">
              <a:lnSpc>
                <a:spcPts val="1750"/>
              </a:lnSpc>
              <a:buNone/>
            </a:pPr>
            <a:r>
              <a:rPr lang="en-US" sz="1400" dirty="0">
                <a:solidFill>
                  <a:srgbClr val="D6D9D7"/>
                </a:solidFill>
                <a:latin typeface="DM Sans Medium" pitchFamily="34" charset="0"/>
                <a:ea typeface="DM Sans Medium" pitchFamily="34" charset="-122"/>
                <a:cs typeface="DM Sans Medium" pitchFamily="34" charset="-120"/>
              </a:rPr>
              <a:t>Step 2: Generate Report</a:t>
            </a:r>
            <a:endParaRPr lang="en-US" sz="1400" dirty="0"/>
          </a:p>
        </p:txBody>
      </p:sp>
      <p:sp>
        <p:nvSpPr>
          <p:cNvPr id="13" name="Text 8"/>
          <p:cNvSpPr/>
          <p:nvPr/>
        </p:nvSpPr>
        <p:spPr>
          <a:xfrm>
            <a:off x="6862882" y="4998601"/>
            <a:ext cx="7260431" cy="463629"/>
          </a:xfrm>
          <a:prstGeom prst="rect">
            <a:avLst/>
          </a:prstGeom>
          <a:noFill/>
          <a:ln/>
        </p:spPr>
        <p:txBody>
          <a:bodyPr wrap="square" lIns="0" tIns="0" rIns="0" bIns="0" rtlCol="0" anchor="t"/>
          <a:lstStyle/>
          <a:p>
            <a:pPr marL="0" indent="0" algn="l">
              <a:lnSpc>
                <a:spcPts val="1800"/>
              </a:lnSpc>
              <a:buNone/>
            </a:pPr>
            <a:r>
              <a:rPr lang="en-US" sz="1100" dirty="0">
                <a:solidFill>
                  <a:srgbClr val="D6D9D7"/>
                </a:solidFill>
                <a:latin typeface="Inter" pitchFamily="34" charset="0"/>
                <a:ea typeface="Inter" pitchFamily="34" charset="-122"/>
                <a:cs typeface="Inter" pitchFamily="34" charset="-120"/>
              </a:rPr>
              <a:t>This query provides a quarterly breakdown of comments and saves per post category, offering a seasonal perspective on engagement.</a:t>
            </a:r>
            <a:endParaRPr lang="en-US" sz="1100" dirty="0"/>
          </a:p>
        </p:txBody>
      </p:sp>
      <p:sp>
        <p:nvSpPr>
          <p:cNvPr id="14" name="Shape 9"/>
          <p:cNvSpPr/>
          <p:nvPr/>
        </p:nvSpPr>
        <p:spPr>
          <a:xfrm>
            <a:off x="6862882" y="5625227"/>
            <a:ext cx="7260431" cy="2071688"/>
          </a:xfrm>
          <a:prstGeom prst="roundRect">
            <a:avLst>
              <a:gd name="adj" fmla="val 1049"/>
            </a:avLst>
          </a:prstGeom>
          <a:solidFill>
            <a:srgbClr val="110745"/>
          </a:solidFill>
          <a:ln/>
        </p:spPr>
      </p:sp>
      <p:sp>
        <p:nvSpPr>
          <p:cNvPr id="15" name="Shape 10"/>
          <p:cNvSpPr/>
          <p:nvPr/>
        </p:nvSpPr>
        <p:spPr>
          <a:xfrm>
            <a:off x="6855738" y="5625227"/>
            <a:ext cx="7274719" cy="2071688"/>
          </a:xfrm>
          <a:prstGeom prst="roundRect">
            <a:avLst>
              <a:gd name="adj" fmla="val 1049"/>
            </a:avLst>
          </a:prstGeom>
          <a:solidFill>
            <a:srgbClr val="110745"/>
          </a:solidFill>
          <a:ln/>
        </p:spPr>
      </p:sp>
      <p:sp>
        <p:nvSpPr>
          <p:cNvPr id="16" name="Text 11"/>
          <p:cNvSpPr/>
          <p:nvPr/>
        </p:nvSpPr>
        <p:spPr>
          <a:xfrm>
            <a:off x="7000637" y="5733812"/>
            <a:ext cx="6984921" cy="1854518"/>
          </a:xfrm>
          <a:prstGeom prst="rect">
            <a:avLst/>
          </a:prstGeom>
          <a:noFill/>
          <a:ln/>
        </p:spPr>
        <p:txBody>
          <a:bodyPr wrap="square" lIns="0" tIns="0" rIns="0" bIns="0" rtlCol="0" anchor="t"/>
          <a:lstStyle/>
          <a:p>
            <a:pPr marL="0" indent="0" algn="l">
              <a:lnSpc>
                <a:spcPts val="1800"/>
              </a:lnSpc>
              <a:buNone/>
            </a:pPr>
            <a:r>
              <a:rPr lang="en-US" sz="1100" dirty="0">
                <a:solidFill>
                  <a:srgbClr val="D6D9D7"/>
                </a:solidFill>
                <a:highlight>
                  <a:srgbClr val="110745"/>
                </a:highlight>
                <a:latin typeface="Consolas" pitchFamily="34" charset="0"/>
                <a:ea typeface="Consolas" pitchFamily="34" charset="-122"/>
                <a:cs typeface="Consolas" pitchFamily="34" charset="-120"/>
              </a:rPr>
              <a:t>SELECT    f.post_category,    d.quarter,    SUM(f.comments) AS total_comments,    SUM(f.saves) AS total_savesFROM fact_content fJOIN dim_dates d ON f.date = d.dateGROUP BY f.post_category, d.quarter;</a:t>
            </a:r>
            <a:endParaRPr lang="en-US" sz="11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556974" y="437555"/>
            <a:ext cx="13516451" cy="7389495"/>
          </a:xfrm>
          <a:prstGeom prst="roundRect">
            <a:avLst>
              <a:gd name="adj" fmla="val 323"/>
            </a:avLst>
          </a:prstGeom>
          <a:noFill/>
          <a:ln w="7620">
            <a:solidFill>
              <a:srgbClr val="FFFFFF">
                <a:alpha val="24000"/>
              </a:srgbClr>
            </a:solidFill>
            <a:prstDash val="solid"/>
          </a:ln>
        </p:spPr>
      </p:sp>
      <p:sp>
        <p:nvSpPr>
          <p:cNvPr id="3" name="Shape 1"/>
          <p:cNvSpPr/>
          <p:nvPr/>
        </p:nvSpPr>
        <p:spPr>
          <a:xfrm>
            <a:off x="564594" y="445175"/>
            <a:ext cx="13501211" cy="460891"/>
          </a:xfrm>
          <a:prstGeom prst="rect">
            <a:avLst/>
          </a:prstGeom>
          <a:solidFill>
            <a:srgbClr val="FFFFFF">
              <a:alpha val="4000"/>
            </a:srgbClr>
          </a:solidFill>
          <a:ln/>
        </p:spPr>
      </p:sp>
      <p:sp>
        <p:nvSpPr>
          <p:cNvPr id="4" name="Text 2"/>
          <p:cNvSpPr/>
          <p:nvPr/>
        </p:nvSpPr>
        <p:spPr>
          <a:xfrm>
            <a:off x="723662" y="548283"/>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post_category</a:t>
            </a:r>
            <a:endParaRPr lang="en-US" sz="1250" dirty="0"/>
          </a:p>
        </p:txBody>
      </p:sp>
      <p:sp>
        <p:nvSpPr>
          <p:cNvPr id="5" name="Text 3"/>
          <p:cNvSpPr/>
          <p:nvPr/>
        </p:nvSpPr>
        <p:spPr>
          <a:xfrm>
            <a:off x="4102775" y="548283"/>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quarter</a:t>
            </a:r>
            <a:endParaRPr lang="en-US" sz="1250" dirty="0"/>
          </a:p>
        </p:txBody>
      </p:sp>
      <p:sp>
        <p:nvSpPr>
          <p:cNvPr id="6" name="Text 4"/>
          <p:cNvSpPr/>
          <p:nvPr/>
        </p:nvSpPr>
        <p:spPr>
          <a:xfrm>
            <a:off x="7478078" y="548283"/>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Total_Comments</a:t>
            </a:r>
            <a:endParaRPr lang="en-US" sz="1250" dirty="0"/>
          </a:p>
        </p:txBody>
      </p:sp>
      <p:sp>
        <p:nvSpPr>
          <p:cNvPr id="7" name="Text 5"/>
          <p:cNvSpPr/>
          <p:nvPr/>
        </p:nvSpPr>
        <p:spPr>
          <a:xfrm>
            <a:off x="10853380" y="548283"/>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Total_Saves</a:t>
            </a:r>
            <a:endParaRPr lang="en-US" sz="1250" dirty="0"/>
          </a:p>
        </p:txBody>
      </p:sp>
      <p:sp>
        <p:nvSpPr>
          <p:cNvPr id="8" name="Shape 6"/>
          <p:cNvSpPr/>
          <p:nvPr/>
        </p:nvSpPr>
        <p:spPr>
          <a:xfrm>
            <a:off x="564594" y="906066"/>
            <a:ext cx="13501211" cy="460891"/>
          </a:xfrm>
          <a:prstGeom prst="rect">
            <a:avLst/>
          </a:prstGeom>
          <a:solidFill>
            <a:srgbClr val="000000">
              <a:alpha val="4000"/>
            </a:srgbClr>
          </a:solidFill>
          <a:ln/>
        </p:spPr>
      </p:sp>
      <p:sp>
        <p:nvSpPr>
          <p:cNvPr id="9" name="Text 7"/>
          <p:cNvSpPr/>
          <p:nvPr/>
        </p:nvSpPr>
        <p:spPr>
          <a:xfrm>
            <a:off x="723662" y="1009174"/>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Mobile</a:t>
            </a:r>
            <a:endParaRPr lang="en-US" sz="1250" dirty="0"/>
          </a:p>
        </p:txBody>
      </p:sp>
      <p:sp>
        <p:nvSpPr>
          <p:cNvPr id="10" name="Text 8"/>
          <p:cNvSpPr/>
          <p:nvPr/>
        </p:nvSpPr>
        <p:spPr>
          <a:xfrm>
            <a:off x="4102775" y="1009174"/>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Q1</a:t>
            </a:r>
            <a:endParaRPr lang="en-US" sz="1250" dirty="0"/>
          </a:p>
        </p:txBody>
      </p:sp>
      <p:sp>
        <p:nvSpPr>
          <p:cNvPr id="11" name="Text 9"/>
          <p:cNvSpPr/>
          <p:nvPr/>
        </p:nvSpPr>
        <p:spPr>
          <a:xfrm>
            <a:off x="7478078" y="1009174"/>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48</a:t>
            </a:r>
            <a:endParaRPr lang="en-US" sz="1250" dirty="0"/>
          </a:p>
        </p:txBody>
      </p:sp>
      <p:sp>
        <p:nvSpPr>
          <p:cNvPr id="12" name="Text 10"/>
          <p:cNvSpPr/>
          <p:nvPr/>
        </p:nvSpPr>
        <p:spPr>
          <a:xfrm>
            <a:off x="10853380" y="1009174"/>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9843</a:t>
            </a:r>
            <a:endParaRPr lang="en-US" sz="1250" dirty="0"/>
          </a:p>
        </p:txBody>
      </p:sp>
      <p:sp>
        <p:nvSpPr>
          <p:cNvPr id="13" name="Shape 11"/>
          <p:cNvSpPr/>
          <p:nvPr/>
        </p:nvSpPr>
        <p:spPr>
          <a:xfrm>
            <a:off x="564594" y="1366957"/>
            <a:ext cx="13501211" cy="460891"/>
          </a:xfrm>
          <a:prstGeom prst="rect">
            <a:avLst/>
          </a:prstGeom>
          <a:solidFill>
            <a:srgbClr val="FFFFFF">
              <a:alpha val="4000"/>
            </a:srgbClr>
          </a:solidFill>
          <a:ln/>
        </p:spPr>
      </p:sp>
      <p:sp>
        <p:nvSpPr>
          <p:cNvPr id="14" name="Text 12"/>
          <p:cNvSpPr/>
          <p:nvPr/>
        </p:nvSpPr>
        <p:spPr>
          <a:xfrm>
            <a:off x="723662" y="1470065"/>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Smartwatch</a:t>
            </a:r>
            <a:endParaRPr lang="en-US" sz="1250" dirty="0"/>
          </a:p>
        </p:txBody>
      </p:sp>
      <p:sp>
        <p:nvSpPr>
          <p:cNvPr id="15" name="Text 13"/>
          <p:cNvSpPr/>
          <p:nvPr/>
        </p:nvSpPr>
        <p:spPr>
          <a:xfrm>
            <a:off x="4102775" y="1470065"/>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Q1</a:t>
            </a:r>
            <a:endParaRPr lang="en-US" sz="1250" dirty="0"/>
          </a:p>
        </p:txBody>
      </p:sp>
      <p:sp>
        <p:nvSpPr>
          <p:cNvPr id="16" name="Text 14"/>
          <p:cNvSpPr/>
          <p:nvPr/>
        </p:nvSpPr>
        <p:spPr>
          <a:xfrm>
            <a:off x="7478078" y="1470065"/>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1</a:t>
            </a:r>
            <a:endParaRPr lang="en-US" sz="1250" dirty="0"/>
          </a:p>
        </p:txBody>
      </p:sp>
      <p:sp>
        <p:nvSpPr>
          <p:cNvPr id="17" name="Text 15"/>
          <p:cNvSpPr/>
          <p:nvPr/>
        </p:nvSpPr>
        <p:spPr>
          <a:xfrm>
            <a:off x="10853380" y="1470065"/>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2860</a:t>
            </a:r>
            <a:endParaRPr lang="en-US" sz="1250" dirty="0"/>
          </a:p>
        </p:txBody>
      </p:sp>
      <p:sp>
        <p:nvSpPr>
          <p:cNvPr id="18" name="Shape 16"/>
          <p:cNvSpPr/>
          <p:nvPr/>
        </p:nvSpPr>
        <p:spPr>
          <a:xfrm>
            <a:off x="564594" y="1827848"/>
            <a:ext cx="13501211" cy="460891"/>
          </a:xfrm>
          <a:prstGeom prst="rect">
            <a:avLst/>
          </a:prstGeom>
          <a:solidFill>
            <a:srgbClr val="000000">
              <a:alpha val="4000"/>
            </a:srgbClr>
          </a:solidFill>
          <a:ln/>
        </p:spPr>
      </p:sp>
      <p:sp>
        <p:nvSpPr>
          <p:cNvPr id="19" name="Text 17"/>
          <p:cNvSpPr/>
          <p:nvPr/>
        </p:nvSpPr>
        <p:spPr>
          <a:xfrm>
            <a:off x="723662" y="1930956"/>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Earphone</a:t>
            </a:r>
            <a:endParaRPr lang="en-US" sz="1250" dirty="0"/>
          </a:p>
        </p:txBody>
      </p:sp>
      <p:sp>
        <p:nvSpPr>
          <p:cNvPr id="20" name="Text 18"/>
          <p:cNvSpPr/>
          <p:nvPr/>
        </p:nvSpPr>
        <p:spPr>
          <a:xfrm>
            <a:off x="4102775" y="1930956"/>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Q1</a:t>
            </a:r>
            <a:endParaRPr lang="en-US" sz="1250" dirty="0"/>
          </a:p>
        </p:txBody>
      </p:sp>
      <p:sp>
        <p:nvSpPr>
          <p:cNvPr id="21" name="Text 19"/>
          <p:cNvSpPr/>
          <p:nvPr/>
        </p:nvSpPr>
        <p:spPr>
          <a:xfrm>
            <a:off x="7478078" y="1930956"/>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29</a:t>
            </a:r>
            <a:endParaRPr lang="en-US" sz="1250" dirty="0"/>
          </a:p>
        </p:txBody>
      </p:sp>
      <p:sp>
        <p:nvSpPr>
          <p:cNvPr id="22" name="Text 20"/>
          <p:cNvSpPr/>
          <p:nvPr/>
        </p:nvSpPr>
        <p:spPr>
          <a:xfrm>
            <a:off x="10853380" y="1930956"/>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2230</a:t>
            </a:r>
            <a:endParaRPr lang="en-US" sz="1250" dirty="0"/>
          </a:p>
        </p:txBody>
      </p:sp>
      <p:sp>
        <p:nvSpPr>
          <p:cNvPr id="23" name="Shape 21"/>
          <p:cNvSpPr/>
          <p:nvPr/>
        </p:nvSpPr>
        <p:spPr>
          <a:xfrm>
            <a:off x="564594" y="2288738"/>
            <a:ext cx="13501211" cy="460891"/>
          </a:xfrm>
          <a:prstGeom prst="rect">
            <a:avLst/>
          </a:prstGeom>
          <a:solidFill>
            <a:srgbClr val="FFFFFF">
              <a:alpha val="4000"/>
            </a:srgbClr>
          </a:solidFill>
          <a:ln/>
        </p:spPr>
      </p:sp>
      <p:sp>
        <p:nvSpPr>
          <p:cNvPr id="24" name="Text 22"/>
          <p:cNvSpPr/>
          <p:nvPr/>
        </p:nvSpPr>
        <p:spPr>
          <a:xfrm>
            <a:off x="723662" y="2391847"/>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Laptop</a:t>
            </a:r>
            <a:endParaRPr lang="en-US" sz="1250" dirty="0"/>
          </a:p>
        </p:txBody>
      </p:sp>
      <p:sp>
        <p:nvSpPr>
          <p:cNvPr id="25" name="Text 23"/>
          <p:cNvSpPr/>
          <p:nvPr/>
        </p:nvSpPr>
        <p:spPr>
          <a:xfrm>
            <a:off x="4102775" y="2391847"/>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Q1</a:t>
            </a:r>
            <a:endParaRPr lang="en-US" sz="1250" dirty="0"/>
          </a:p>
        </p:txBody>
      </p:sp>
      <p:sp>
        <p:nvSpPr>
          <p:cNvPr id="26" name="Text 24"/>
          <p:cNvSpPr/>
          <p:nvPr/>
        </p:nvSpPr>
        <p:spPr>
          <a:xfrm>
            <a:off x="7478078" y="2391847"/>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26</a:t>
            </a:r>
            <a:endParaRPr lang="en-US" sz="1250" dirty="0"/>
          </a:p>
        </p:txBody>
      </p:sp>
      <p:sp>
        <p:nvSpPr>
          <p:cNvPr id="27" name="Text 25"/>
          <p:cNvSpPr/>
          <p:nvPr/>
        </p:nvSpPr>
        <p:spPr>
          <a:xfrm>
            <a:off x="10853380" y="2391847"/>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2837</a:t>
            </a:r>
            <a:endParaRPr lang="en-US" sz="1250" dirty="0"/>
          </a:p>
        </p:txBody>
      </p:sp>
      <p:sp>
        <p:nvSpPr>
          <p:cNvPr id="28" name="Shape 26"/>
          <p:cNvSpPr/>
          <p:nvPr/>
        </p:nvSpPr>
        <p:spPr>
          <a:xfrm>
            <a:off x="564594" y="2749629"/>
            <a:ext cx="13501211" cy="460891"/>
          </a:xfrm>
          <a:prstGeom prst="rect">
            <a:avLst/>
          </a:prstGeom>
          <a:solidFill>
            <a:srgbClr val="000000">
              <a:alpha val="4000"/>
            </a:srgbClr>
          </a:solidFill>
          <a:ln/>
        </p:spPr>
      </p:sp>
      <p:sp>
        <p:nvSpPr>
          <p:cNvPr id="29" name="Text 27"/>
          <p:cNvSpPr/>
          <p:nvPr/>
        </p:nvSpPr>
        <p:spPr>
          <a:xfrm>
            <a:off x="723662" y="2852738"/>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Mobile</a:t>
            </a:r>
            <a:endParaRPr lang="en-US" sz="1250" dirty="0"/>
          </a:p>
        </p:txBody>
      </p:sp>
      <p:sp>
        <p:nvSpPr>
          <p:cNvPr id="30" name="Text 28"/>
          <p:cNvSpPr/>
          <p:nvPr/>
        </p:nvSpPr>
        <p:spPr>
          <a:xfrm>
            <a:off x="4102775" y="2852738"/>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Q2</a:t>
            </a:r>
            <a:endParaRPr lang="en-US" sz="1250" dirty="0"/>
          </a:p>
        </p:txBody>
      </p:sp>
      <p:sp>
        <p:nvSpPr>
          <p:cNvPr id="31" name="Text 29"/>
          <p:cNvSpPr/>
          <p:nvPr/>
        </p:nvSpPr>
        <p:spPr>
          <a:xfrm>
            <a:off x="7478078" y="2852738"/>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1</a:t>
            </a:r>
            <a:endParaRPr lang="en-US" sz="1250" dirty="0"/>
          </a:p>
        </p:txBody>
      </p:sp>
      <p:sp>
        <p:nvSpPr>
          <p:cNvPr id="32" name="Text 30"/>
          <p:cNvSpPr/>
          <p:nvPr/>
        </p:nvSpPr>
        <p:spPr>
          <a:xfrm>
            <a:off x="10853380" y="2852738"/>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17207</a:t>
            </a:r>
            <a:endParaRPr lang="en-US" sz="1250" dirty="0"/>
          </a:p>
        </p:txBody>
      </p:sp>
      <p:sp>
        <p:nvSpPr>
          <p:cNvPr id="33" name="Shape 31"/>
          <p:cNvSpPr/>
          <p:nvPr/>
        </p:nvSpPr>
        <p:spPr>
          <a:xfrm>
            <a:off x="564594" y="3210520"/>
            <a:ext cx="13501211" cy="460891"/>
          </a:xfrm>
          <a:prstGeom prst="rect">
            <a:avLst/>
          </a:prstGeom>
          <a:solidFill>
            <a:srgbClr val="FFFFFF">
              <a:alpha val="4000"/>
            </a:srgbClr>
          </a:solidFill>
          <a:ln/>
        </p:spPr>
      </p:sp>
      <p:sp>
        <p:nvSpPr>
          <p:cNvPr id="34" name="Text 32"/>
          <p:cNvSpPr/>
          <p:nvPr/>
        </p:nvSpPr>
        <p:spPr>
          <a:xfrm>
            <a:off x="723662" y="3313628"/>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Earphone</a:t>
            </a:r>
            <a:endParaRPr lang="en-US" sz="1250" dirty="0"/>
          </a:p>
        </p:txBody>
      </p:sp>
      <p:sp>
        <p:nvSpPr>
          <p:cNvPr id="35" name="Text 33"/>
          <p:cNvSpPr/>
          <p:nvPr/>
        </p:nvSpPr>
        <p:spPr>
          <a:xfrm>
            <a:off x="4102775" y="3313628"/>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Q2</a:t>
            </a:r>
            <a:endParaRPr lang="en-US" sz="1250" dirty="0"/>
          </a:p>
        </p:txBody>
      </p:sp>
      <p:sp>
        <p:nvSpPr>
          <p:cNvPr id="36" name="Text 34"/>
          <p:cNvSpPr/>
          <p:nvPr/>
        </p:nvSpPr>
        <p:spPr>
          <a:xfrm>
            <a:off x="7478078" y="3313628"/>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22</a:t>
            </a:r>
            <a:endParaRPr lang="en-US" sz="1250" dirty="0"/>
          </a:p>
        </p:txBody>
      </p:sp>
      <p:sp>
        <p:nvSpPr>
          <p:cNvPr id="37" name="Text 35"/>
          <p:cNvSpPr/>
          <p:nvPr/>
        </p:nvSpPr>
        <p:spPr>
          <a:xfrm>
            <a:off x="10853380" y="3313628"/>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3602</a:t>
            </a:r>
            <a:endParaRPr lang="en-US" sz="1250" dirty="0"/>
          </a:p>
        </p:txBody>
      </p:sp>
      <p:sp>
        <p:nvSpPr>
          <p:cNvPr id="38" name="Shape 36"/>
          <p:cNvSpPr/>
          <p:nvPr/>
        </p:nvSpPr>
        <p:spPr>
          <a:xfrm>
            <a:off x="564594" y="3671411"/>
            <a:ext cx="13501211" cy="460891"/>
          </a:xfrm>
          <a:prstGeom prst="rect">
            <a:avLst/>
          </a:prstGeom>
          <a:solidFill>
            <a:srgbClr val="000000">
              <a:alpha val="4000"/>
            </a:srgbClr>
          </a:solidFill>
          <a:ln/>
        </p:spPr>
      </p:sp>
      <p:sp>
        <p:nvSpPr>
          <p:cNvPr id="39" name="Text 37"/>
          <p:cNvSpPr/>
          <p:nvPr/>
        </p:nvSpPr>
        <p:spPr>
          <a:xfrm>
            <a:off x="723662" y="3774519"/>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Smartwatch</a:t>
            </a:r>
            <a:endParaRPr lang="en-US" sz="1250" dirty="0"/>
          </a:p>
        </p:txBody>
      </p:sp>
      <p:sp>
        <p:nvSpPr>
          <p:cNvPr id="40" name="Text 38"/>
          <p:cNvSpPr/>
          <p:nvPr/>
        </p:nvSpPr>
        <p:spPr>
          <a:xfrm>
            <a:off x="4102775" y="3774519"/>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Q2</a:t>
            </a:r>
            <a:endParaRPr lang="en-US" sz="1250" dirty="0"/>
          </a:p>
        </p:txBody>
      </p:sp>
      <p:sp>
        <p:nvSpPr>
          <p:cNvPr id="41" name="Text 39"/>
          <p:cNvSpPr/>
          <p:nvPr/>
        </p:nvSpPr>
        <p:spPr>
          <a:xfrm>
            <a:off x="7478078" y="3774519"/>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41</a:t>
            </a:r>
            <a:endParaRPr lang="en-US" sz="1250" dirty="0"/>
          </a:p>
        </p:txBody>
      </p:sp>
      <p:sp>
        <p:nvSpPr>
          <p:cNvPr id="42" name="Text 40"/>
          <p:cNvSpPr/>
          <p:nvPr/>
        </p:nvSpPr>
        <p:spPr>
          <a:xfrm>
            <a:off x="10853380" y="3774519"/>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12581</a:t>
            </a:r>
            <a:endParaRPr lang="en-US" sz="1250" dirty="0"/>
          </a:p>
        </p:txBody>
      </p:sp>
      <p:sp>
        <p:nvSpPr>
          <p:cNvPr id="43" name="Shape 41"/>
          <p:cNvSpPr/>
          <p:nvPr/>
        </p:nvSpPr>
        <p:spPr>
          <a:xfrm>
            <a:off x="564594" y="4132302"/>
            <a:ext cx="13501211" cy="460891"/>
          </a:xfrm>
          <a:prstGeom prst="rect">
            <a:avLst/>
          </a:prstGeom>
          <a:solidFill>
            <a:srgbClr val="FFFFFF">
              <a:alpha val="4000"/>
            </a:srgbClr>
          </a:solidFill>
          <a:ln/>
        </p:spPr>
      </p:sp>
      <p:sp>
        <p:nvSpPr>
          <p:cNvPr id="44" name="Text 42"/>
          <p:cNvSpPr/>
          <p:nvPr/>
        </p:nvSpPr>
        <p:spPr>
          <a:xfrm>
            <a:off x="723662" y="4235410"/>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Other Gadgets</a:t>
            </a:r>
            <a:endParaRPr lang="en-US" sz="1250" dirty="0"/>
          </a:p>
        </p:txBody>
      </p:sp>
      <p:sp>
        <p:nvSpPr>
          <p:cNvPr id="45" name="Text 43"/>
          <p:cNvSpPr/>
          <p:nvPr/>
        </p:nvSpPr>
        <p:spPr>
          <a:xfrm>
            <a:off x="4102775" y="4235410"/>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Q2</a:t>
            </a:r>
            <a:endParaRPr lang="en-US" sz="1250" dirty="0"/>
          </a:p>
        </p:txBody>
      </p:sp>
      <p:sp>
        <p:nvSpPr>
          <p:cNvPr id="46" name="Text 44"/>
          <p:cNvSpPr/>
          <p:nvPr/>
        </p:nvSpPr>
        <p:spPr>
          <a:xfrm>
            <a:off x="7478078" y="4235410"/>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14</a:t>
            </a:r>
            <a:endParaRPr lang="en-US" sz="1250" dirty="0"/>
          </a:p>
        </p:txBody>
      </p:sp>
      <p:sp>
        <p:nvSpPr>
          <p:cNvPr id="47" name="Text 45"/>
          <p:cNvSpPr/>
          <p:nvPr/>
        </p:nvSpPr>
        <p:spPr>
          <a:xfrm>
            <a:off x="10853380" y="4235410"/>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12041</a:t>
            </a:r>
            <a:endParaRPr lang="en-US" sz="1250" dirty="0"/>
          </a:p>
        </p:txBody>
      </p:sp>
      <p:sp>
        <p:nvSpPr>
          <p:cNvPr id="48" name="Shape 46"/>
          <p:cNvSpPr/>
          <p:nvPr/>
        </p:nvSpPr>
        <p:spPr>
          <a:xfrm>
            <a:off x="564594" y="4593193"/>
            <a:ext cx="13501211" cy="460891"/>
          </a:xfrm>
          <a:prstGeom prst="rect">
            <a:avLst/>
          </a:prstGeom>
          <a:solidFill>
            <a:srgbClr val="000000">
              <a:alpha val="4000"/>
            </a:srgbClr>
          </a:solidFill>
          <a:ln/>
        </p:spPr>
      </p:sp>
      <p:sp>
        <p:nvSpPr>
          <p:cNvPr id="49" name="Text 47"/>
          <p:cNvSpPr/>
          <p:nvPr/>
        </p:nvSpPr>
        <p:spPr>
          <a:xfrm>
            <a:off x="723662" y="4696301"/>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Laptop</a:t>
            </a:r>
            <a:endParaRPr lang="en-US" sz="1250" dirty="0"/>
          </a:p>
        </p:txBody>
      </p:sp>
      <p:sp>
        <p:nvSpPr>
          <p:cNvPr id="50" name="Text 48"/>
          <p:cNvSpPr/>
          <p:nvPr/>
        </p:nvSpPr>
        <p:spPr>
          <a:xfrm>
            <a:off x="4102775" y="4696301"/>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Q2</a:t>
            </a:r>
            <a:endParaRPr lang="en-US" sz="1250" dirty="0"/>
          </a:p>
        </p:txBody>
      </p:sp>
      <p:sp>
        <p:nvSpPr>
          <p:cNvPr id="51" name="Text 49"/>
          <p:cNvSpPr/>
          <p:nvPr/>
        </p:nvSpPr>
        <p:spPr>
          <a:xfrm>
            <a:off x="7478078" y="4696301"/>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101</a:t>
            </a:r>
            <a:endParaRPr lang="en-US" sz="1250" dirty="0"/>
          </a:p>
        </p:txBody>
      </p:sp>
      <p:sp>
        <p:nvSpPr>
          <p:cNvPr id="52" name="Text 50"/>
          <p:cNvSpPr/>
          <p:nvPr/>
        </p:nvSpPr>
        <p:spPr>
          <a:xfrm>
            <a:off x="10853380" y="4696301"/>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2248</a:t>
            </a:r>
            <a:endParaRPr lang="en-US" sz="1250" dirty="0"/>
          </a:p>
        </p:txBody>
      </p:sp>
      <p:sp>
        <p:nvSpPr>
          <p:cNvPr id="53" name="Shape 51"/>
          <p:cNvSpPr/>
          <p:nvPr/>
        </p:nvSpPr>
        <p:spPr>
          <a:xfrm>
            <a:off x="564594" y="5054084"/>
            <a:ext cx="13501211" cy="460891"/>
          </a:xfrm>
          <a:prstGeom prst="rect">
            <a:avLst/>
          </a:prstGeom>
          <a:solidFill>
            <a:srgbClr val="FFFFFF">
              <a:alpha val="4000"/>
            </a:srgbClr>
          </a:solidFill>
          <a:ln/>
        </p:spPr>
      </p:sp>
      <p:sp>
        <p:nvSpPr>
          <p:cNvPr id="54" name="Text 52"/>
          <p:cNvSpPr/>
          <p:nvPr/>
        </p:nvSpPr>
        <p:spPr>
          <a:xfrm>
            <a:off x="723662" y="5157192"/>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Tech Tips</a:t>
            </a:r>
            <a:endParaRPr lang="en-US" sz="1250" dirty="0"/>
          </a:p>
        </p:txBody>
      </p:sp>
      <p:sp>
        <p:nvSpPr>
          <p:cNvPr id="55" name="Text 53"/>
          <p:cNvSpPr/>
          <p:nvPr/>
        </p:nvSpPr>
        <p:spPr>
          <a:xfrm>
            <a:off x="4102775" y="5157192"/>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Q2</a:t>
            </a:r>
            <a:endParaRPr lang="en-US" sz="1250" dirty="0"/>
          </a:p>
        </p:txBody>
      </p:sp>
      <p:sp>
        <p:nvSpPr>
          <p:cNvPr id="56" name="Text 54"/>
          <p:cNvSpPr/>
          <p:nvPr/>
        </p:nvSpPr>
        <p:spPr>
          <a:xfrm>
            <a:off x="7478078" y="5157192"/>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198</a:t>
            </a:r>
            <a:endParaRPr lang="en-US" sz="1250" dirty="0"/>
          </a:p>
        </p:txBody>
      </p:sp>
      <p:sp>
        <p:nvSpPr>
          <p:cNvPr id="57" name="Text 55"/>
          <p:cNvSpPr/>
          <p:nvPr/>
        </p:nvSpPr>
        <p:spPr>
          <a:xfrm>
            <a:off x="10853380" y="5157192"/>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17649</a:t>
            </a:r>
            <a:endParaRPr lang="en-US" sz="1250" dirty="0"/>
          </a:p>
        </p:txBody>
      </p:sp>
      <p:sp>
        <p:nvSpPr>
          <p:cNvPr id="58" name="Shape 56"/>
          <p:cNvSpPr/>
          <p:nvPr/>
        </p:nvSpPr>
        <p:spPr>
          <a:xfrm>
            <a:off x="564594" y="5514975"/>
            <a:ext cx="13501211" cy="460891"/>
          </a:xfrm>
          <a:prstGeom prst="rect">
            <a:avLst/>
          </a:prstGeom>
          <a:solidFill>
            <a:srgbClr val="000000">
              <a:alpha val="4000"/>
            </a:srgbClr>
          </a:solidFill>
          <a:ln/>
        </p:spPr>
      </p:sp>
      <p:sp>
        <p:nvSpPr>
          <p:cNvPr id="59" name="Text 57"/>
          <p:cNvSpPr/>
          <p:nvPr/>
        </p:nvSpPr>
        <p:spPr>
          <a:xfrm>
            <a:off x="723662" y="5618083"/>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Other Gadgets</a:t>
            </a:r>
            <a:endParaRPr lang="en-US" sz="1250" dirty="0"/>
          </a:p>
        </p:txBody>
      </p:sp>
      <p:sp>
        <p:nvSpPr>
          <p:cNvPr id="60" name="Text 58"/>
          <p:cNvSpPr/>
          <p:nvPr/>
        </p:nvSpPr>
        <p:spPr>
          <a:xfrm>
            <a:off x="4102775" y="5618083"/>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Q3</a:t>
            </a:r>
            <a:endParaRPr lang="en-US" sz="1250" dirty="0"/>
          </a:p>
        </p:txBody>
      </p:sp>
      <p:sp>
        <p:nvSpPr>
          <p:cNvPr id="61" name="Text 59"/>
          <p:cNvSpPr/>
          <p:nvPr/>
        </p:nvSpPr>
        <p:spPr>
          <a:xfrm>
            <a:off x="7478078" y="5618083"/>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43</a:t>
            </a:r>
            <a:endParaRPr lang="en-US" sz="1250" dirty="0"/>
          </a:p>
        </p:txBody>
      </p:sp>
      <p:sp>
        <p:nvSpPr>
          <p:cNvPr id="62" name="Text 60"/>
          <p:cNvSpPr/>
          <p:nvPr/>
        </p:nvSpPr>
        <p:spPr>
          <a:xfrm>
            <a:off x="10853380" y="5618083"/>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4457</a:t>
            </a:r>
            <a:endParaRPr lang="en-US" sz="1250" dirty="0"/>
          </a:p>
        </p:txBody>
      </p:sp>
      <p:sp>
        <p:nvSpPr>
          <p:cNvPr id="63" name="Shape 61"/>
          <p:cNvSpPr/>
          <p:nvPr/>
        </p:nvSpPr>
        <p:spPr>
          <a:xfrm>
            <a:off x="564594" y="5975866"/>
            <a:ext cx="13501211" cy="460891"/>
          </a:xfrm>
          <a:prstGeom prst="rect">
            <a:avLst/>
          </a:prstGeom>
          <a:solidFill>
            <a:srgbClr val="FFFFFF">
              <a:alpha val="4000"/>
            </a:srgbClr>
          </a:solidFill>
          <a:ln/>
        </p:spPr>
      </p:sp>
      <p:sp>
        <p:nvSpPr>
          <p:cNvPr id="64" name="Text 62"/>
          <p:cNvSpPr/>
          <p:nvPr/>
        </p:nvSpPr>
        <p:spPr>
          <a:xfrm>
            <a:off x="723662" y="6078974"/>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Smartwatch</a:t>
            </a:r>
            <a:endParaRPr lang="en-US" sz="1250" dirty="0"/>
          </a:p>
        </p:txBody>
      </p:sp>
      <p:sp>
        <p:nvSpPr>
          <p:cNvPr id="65" name="Text 63"/>
          <p:cNvSpPr/>
          <p:nvPr/>
        </p:nvSpPr>
        <p:spPr>
          <a:xfrm>
            <a:off x="4102775" y="6078974"/>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Q3</a:t>
            </a:r>
            <a:endParaRPr lang="en-US" sz="1250" dirty="0"/>
          </a:p>
        </p:txBody>
      </p:sp>
      <p:sp>
        <p:nvSpPr>
          <p:cNvPr id="66" name="Text 64"/>
          <p:cNvSpPr/>
          <p:nvPr/>
        </p:nvSpPr>
        <p:spPr>
          <a:xfrm>
            <a:off x="7478078" y="6078974"/>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26</a:t>
            </a:r>
            <a:endParaRPr lang="en-US" sz="1250" dirty="0"/>
          </a:p>
        </p:txBody>
      </p:sp>
      <p:sp>
        <p:nvSpPr>
          <p:cNvPr id="67" name="Text 65"/>
          <p:cNvSpPr/>
          <p:nvPr/>
        </p:nvSpPr>
        <p:spPr>
          <a:xfrm>
            <a:off x="10853380" y="6078974"/>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3326</a:t>
            </a:r>
            <a:endParaRPr lang="en-US" sz="1250" dirty="0"/>
          </a:p>
        </p:txBody>
      </p:sp>
      <p:sp>
        <p:nvSpPr>
          <p:cNvPr id="68" name="Shape 66"/>
          <p:cNvSpPr/>
          <p:nvPr/>
        </p:nvSpPr>
        <p:spPr>
          <a:xfrm>
            <a:off x="564594" y="6436757"/>
            <a:ext cx="13501211" cy="460891"/>
          </a:xfrm>
          <a:prstGeom prst="rect">
            <a:avLst/>
          </a:prstGeom>
          <a:solidFill>
            <a:srgbClr val="000000">
              <a:alpha val="4000"/>
            </a:srgbClr>
          </a:solidFill>
          <a:ln/>
        </p:spPr>
      </p:sp>
      <p:sp>
        <p:nvSpPr>
          <p:cNvPr id="69" name="Text 67"/>
          <p:cNvSpPr/>
          <p:nvPr/>
        </p:nvSpPr>
        <p:spPr>
          <a:xfrm>
            <a:off x="723662" y="6539865"/>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Earphone</a:t>
            </a:r>
            <a:endParaRPr lang="en-US" sz="1250" dirty="0"/>
          </a:p>
        </p:txBody>
      </p:sp>
      <p:sp>
        <p:nvSpPr>
          <p:cNvPr id="70" name="Text 68"/>
          <p:cNvSpPr/>
          <p:nvPr/>
        </p:nvSpPr>
        <p:spPr>
          <a:xfrm>
            <a:off x="4102775" y="6539865"/>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Q3</a:t>
            </a:r>
            <a:endParaRPr lang="en-US" sz="1250" dirty="0"/>
          </a:p>
        </p:txBody>
      </p:sp>
      <p:sp>
        <p:nvSpPr>
          <p:cNvPr id="71" name="Text 69"/>
          <p:cNvSpPr/>
          <p:nvPr/>
        </p:nvSpPr>
        <p:spPr>
          <a:xfrm>
            <a:off x="7478078" y="6539865"/>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21</a:t>
            </a:r>
            <a:endParaRPr lang="en-US" sz="1250" dirty="0"/>
          </a:p>
        </p:txBody>
      </p:sp>
      <p:sp>
        <p:nvSpPr>
          <p:cNvPr id="72" name="Text 70"/>
          <p:cNvSpPr/>
          <p:nvPr/>
        </p:nvSpPr>
        <p:spPr>
          <a:xfrm>
            <a:off x="10853380" y="6539865"/>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3247</a:t>
            </a:r>
            <a:endParaRPr lang="en-US" sz="1250" dirty="0"/>
          </a:p>
        </p:txBody>
      </p:sp>
      <p:sp>
        <p:nvSpPr>
          <p:cNvPr id="73" name="Shape 71"/>
          <p:cNvSpPr/>
          <p:nvPr/>
        </p:nvSpPr>
        <p:spPr>
          <a:xfrm>
            <a:off x="564594" y="6897648"/>
            <a:ext cx="13501211" cy="460891"/>
          </a:xfrm>
          <a:prstGeom prst="rect">
            <a:avLst/>
          </a:prstGeom>
          <a:solidFill>
            <a:srgbClr val="FFFFFF">
              <a:alpha val="4000"/>
            </a:srgbClr>
          </a:solidFill>
          <a:ln/>
        </p:spPr>
      </p:sp>
      <p:sp>
        <p:nvSpPr>
          <p:cNvPr id="74" name="Text 72"/>
          <p:cNvSpPr/>
          <p:nvPr/>
        </p:nvSpPr>
        <p:spPr>
          <a:xfrm>
            <a:off x="723662" y="7000756"/>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Tech Tips</a:t>
            </a:r>
            <a:endParaRPr lang="en-US" sz="1250" dirty="0"/>
          </a:p>
        </p:txBody>
      </p:sp>
      <p:sp>
        <p:nvSpPr>
          <p:cNvPr id="75" name="Text 73"/>
          <p:cNvSpPr/>
          <p:nvPr/>
        </p:nvSpPr>
        <p:spPr>
          <a:xfrm>
            <a:off x="4102775" y="7000756"/>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Q3</a:t>
            </a:r>
            <a:endParaRPr lang="en-US" sz="1250" dirty="0"/>
          </a:p>
        </p:txBody>
      </p:sp>
      <p:sp>
        <p:nvSpPr>
          <p:cNvPr id="76" name="Text 74"/>
          <p:cNvSpPr/>
          <p:nvPr/>
        </p:nvSpPr>
        <p:spPr>
          <a:xfrm>
            <a:off x="7478078" y="7000756"/>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113</a:t>
            </a:r>
            <a:endParaRPr lang="en-US" sz="1250" dirty="0"/>
          </a:p>
        </p:txBody>
      </p:sp>
      <p:sp>
        <p:nvSpPr>
          <p:cNvPr id="77" name="Text 75"/>
          <p:cNvSpPr/>
          <p:nvPr/>
        </p:nvSpPr>
        <p:spPr>
          <a:xfrm>
            <a:off x="10853380" y="7000756"/>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12976</a:t>
            </a:r>
            <a:endParaRPr lang="en-US" sz="1250" dirty="0"/>
          </a:p>
        </p:txBody>
      </p:sp>
      <p:sp>
        <p:nvSpPr>
          <p:cNvPr id="78" name="Shape 76"/>
          <p:cNvSpPr/>
          <p:nvPr/>
        </p:nvSpPr>
        <p:spPr>
          <a:xfrm>
            <a:off x="564594" y="7358539"/>
            <a:ext cx="13501211" cy="460891"/>
          </a:xfrm>
          <a:prstGeom prst="rect">
            <a:avLst/>
          </a:prstGeom>
          <a:solidFill>
            <a:srgbClr val="000000">
              <a:alpha val="4000"/>
            </a:srgbClr>
          </a:solidFill>
          <a:ln/>
        </p:spPr>
      </p:sp>
      <p:sp>
        <p:nvSpPr>
          <p:cNvPr id="79" name="Text 77"/>
          <p:cNvSpPr/>
          <p:nvPr/>
        </p:nvSpPr>
        <p:spPr>
          <a:xfrm>
            <a:off x="723662" y="7461647"/>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Mobile</a:t>
            </a:r>
            <a:endParaRPr lang="en-US" sz="1250" dirty="0"/>
          </a:p>
        </p:txBody>
      </p:sp>
      <p:sp>
        <p:nvSpPr>
          <p:cNvPr id="80" name="Text 78"/>
          <p:cNvSpPr/>
          <p:nvPr/>
        </p:nvSpPr>
        <p:spPr>
          <a:xfrm>
            <a:off x="4102775" y="7461647"/>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Q3</a:t>
            </a:r>
            <a:endParaRPr lang="en-US" sz="1250" dirty="0"/>
          </a:p>
        </p:txBody>
      </p:sp>
      <p:sp>
        <p:nvSpPr>
          <p:cNvPr id="81" name="Text 79"/>
          <p:cNvSpPr/>
          <p:nvPr/>
        </p:nvSpPr>
        <p:spPr>
          <a:xfrm>
            <a:off x="7478078" y="7461647"/>
            <a:ext cx="304954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20</a:t>
            </a:r>
            <a:endParaRPr lang="en-US" sz="1250" dirty="0"/>
          </a:p>
        </p:txBody>
      </p:sp>
      <p:sp>
        <p:nvSpPr>
          <p:cNvPr id="82" name="Text 80"/>
          <p:cNvSpPr/>
          <p:nvPr/>
        </p:nvSpPr>
        <p:spPr>
          <a:xfrm>
            <a:off x="10853380" y="7461647"/>
            <a:ext cx="3053358" cy="254675"/>
          </a:xfrm>
          <a:prstGeom prst="rect">
            <a:avLst/>
          </a:prstGeom>
          <a:noFill/>
          <a:ln/>
        </p:spPr>
        <p:txBody>
          <a:bodyPr wrap="none" lIns="0" tIns="0" rIns="0" bIns="0" rtlCol="0" anchor="t"/>
          <a:lstStyle/>
          <a:p>
            <a:pPr marL="0" indent="0" algn="l">
              <a:lnSpc>
                <a:spcPts val="2000"/>
              </a:lnSpc>
              <a:buNone/>
            </a:pPr>
            <a:r>
              <a:rPr lang="en-US" sz="1250" dirty="0">
                <a:solidFill>
                  <a:srgbClr val="D6D9D7"/>
                </a:solidFill>
                <a:latin typeface="Inter" pitchFamily="34" charset="0"/>
                <a:ea typeface="Inter" pitchFamily="34" charset="-122"/>
                <a:cs typeface="Inter" pitchFamily="34" charset="-120"/>
              </a:rPr>
              <a:t>5285</a:t>
            </a:r>
            <a:endParaRPr lang="en-US" sz="1250"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79D60-0066-6EFD-CE9A-D8B776AB8C52}"/>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DACE8B2-CE0B-6F68-4060-29F1B1418B8D}"/>
              </a:ext>
            </a:extLst>
          </p:cNvPr>
          <p:cNvSpPr/>
          <p:nvPr/>
        </p:nvSpPr>
        <p:spPr>
          <a:xfrm>
            <a:off x="793790" y="2365534"/>
            <a:ext cx="7556421" cy="1417558"/>
          </a:xfrm>
          <a:prstGeom prst="rect">
            <a:avLst/>
          </a:prstGeom>
          <a:noFill/>
          <a:ln/>
        </p:spPr>
        <p:txBody>
          <a:bodyPr wrap="square" lIns="0" tIns="0" rIns="0" bIns="0" rtlCol="0" anchor="t"/>
          <a:lstStyle/>
          <a:p>
            <a:pPr marL="0" indent="0" algn="l">
              <a:lnSpc>
                <a:spcPts val="5550"/>
              </a:lnSpc>
              <a:buNone/>
            </a:pPr>
            <a:endParaRPr lang="en-US" sz="4450" dirty="0"/>
          </a:p>
        </p:txBody>
      </p:sp>
      <p:sp>
        <p:nvSpPr>
          <p:cNvPr id="4" name="Text 1">
            <a:extLst>
              <a:ext uri="{FF2B5EF4-FFF2-40B4-BE49-F238E27FC236}">
                <a16:creationId xmlns:a16="http://schemas.microsoft.com/office/drawing/2014/main" id="{5ADBF35B-FC75-0CAC-6DAF-C0C6AB19D293}"/>
              </a:ext>
            </a:extLst>
          </p:cNvPr>
          <p:cNvSpPr/>
          <p:nvPr/>
        </p:nvSpPr>
        <p:spPr>
          <a:xfrm>
            <a:off x="793791" y="869795"/>
            <a:ext cx="6521410" cy="6389648"/>
          </a:xfrm>
          <a:prstGeom prst="rect">
            <a:avLst/>
          </a:prstGeom>
          <a:noFill/>
          <a:ln/>
        </p:spPr>
        <p:txBody>
          <a:bodyPr wrap="square" lIns="0" tIns="0" rIns="0" bIns="0" rtlCol="0" anchor="t"/>
          <a:lstStyle/>
          <a:p>
            <a:r>
              <a:rPr lang="en-US" sz="1750" dirty="0">
                <a:solidFill>
                  <a:srgbClr val="D6D9D7"/>
                </a:solidFill>
                <a:latin typeface="Inter" pitchFamily="34" charset="0"/>
                <a:ea typeface="Inter" pitchFamily="34" charset="-122"/>
              </a:rPr>
              <a:t>In this project, I carried out six main types of analysis:</a:t>
            </a:r>
          </a:p>
          <a:p>
            <a:endParaRPr lang="en-US" sz="1750" dirty="0">
              <a:solidFill>
                <a:srgbClr val="D6D9D7"/>
              </a:solidFill>
              <a:latin typeface="Inter" pitchFamily="34" charset="0"/>
              <a:ea typeface="Inter" pitchFamily="34" charset="-122"/>
            </a:endParaRPr>
          </a:p>
          <a:p>
            <a:pPr marL="742950" lvl="1" indent="-285750">
              <a:buFont typeface="Arial" panose="020B0604020202020204" pitchFamily="34" charset="0"/>
              <a:buChar char="•"/>
            </a:pPr>
            <a:r>
              <a:rPr lang="en-US" sz="1750" b="1" dirty="0">
                <a:solidFill>
                  <a:srgbClr val="D6D9D7"/>
                </a:solidFill>
                <a:latin typeface="Inter" pitchFamily="34" charset="0"/>
                <a:ea typeface="Inter" pitchFamily="34" charset="-122"/>
              </a:rPr>
              <a:t>Descriptive Analysis </a:t>
            </a:r>
            <a:r>
              <a:rPr lang="en-US" sz="1750" dirty="0">
                <a:solidFill>
                  <a:srgbClr val="D6D9D7"/>
                </a:solidFill>
                <a:latin typeface="Inter" pitchFamily="34" charset="0"/>
                <a:ea typeface="Inter" pitchFamily="34" charset="-122"/>
              </a:rPr>
              <a:t>– to summarize impressions, reach, likes, and new followers.</a:t>
            </a:r>
          </a:p>
          <a:p>
            <a:pPr lvl="1"/>
            <a:endParaRPr lang="en-US" sz="1750" dirty="0">
              <a:solidFill>
                <a:srgbClr val="D6D9D7"/>
              </a:solidFill>
              <a:latin typeface="Inter" pitchFamily="34" charset="0"/>
              <a:ea typeface="Inter" pitchFamily="34" charset="-122"/>
            </a:endParaRPr>
          </a:p>
          <a:p>
            <a:pPr marL="742950" lvl="1" indent="-285750">
              <a:buFont typeface="Arial" panose="020B0604020202020204" pitchFamily="34" charset="0"/>
              <a:buChar char="•"/>
            </a:pPr>
            <a:r>
              <a:rPr lang="en-US" sz="1750" b="1" dirty="0">
                <a:solidFill>
                  <a:srgbClr val="D6D9D7"/>
                </a:solidFill>
                <a:latin typeface="Inter" pitchFamily="34" charset="0"/>
                <a:ea typeface="Inter" pitchFamily="34" charset="-122"/>
              </a:rPr>
              <a:t>Comparative Analysis </a:t>
            </a:r>
            <a:r>
              <a:rPr lang="en-US" sz="1750" dirty="0">
                <a:solidFill>
                  <a:srgbClr val="D6D9D7"/>
                </a:solidFill>
                <a:latin typeface="Inter" pitchFamily="34" charset="0"/>
                <a:ea typeface="Inter" pitchFamily="34" charset="-122"/>
              </a:rPr>
              <a:t>– to evaluate how different post types perform.</a:t>
            </a:r>
          </a:p>
          <a:p>
            <a:pPr lvl="1"/>
            <a:endParaRPr lang="en-US" sz="1750" dirty="0">
              <a:solidFill>
                <a:srgbClr val="D6D9D7"/>
              </a:solidFill>
              <a:latin typeface="Inter" pitchFamily="34" charset="0"/>
              <a:ea typeface="Inter" pitchFamily="34" charset="-122"/>
            </a:endParaRPr>
          </a:p>
          <a:p>
            <a:pPr marL="742950" lvl="1" indent="-285750">
              <a:buFont typeface="Arial" panose="020B0604020202020204" pitchFamily="34" charset="0"/>
              <a:buChar char="•"/>
            </a:pPr>
            <a:r>
              <a:rPr lang="en-US" sz="1750" b="1" dirty="0">
                <a:solidFill>
                  <a:srgbClr val="D6D9D7"/>
                </a:solidFill>
                <a:latin typeface="Inter" pitchFamily="34" charset="0"/>
                <a:ea typeface="Inter" pitchFamily="34" charset="-122"/>
              </a:rPr>
              <a:t>Time Series Analysis</a:t>
            </a:r>
            <a:r>
              <a:rPr lang="en-US" sz="1750" dirty="0">
                <a:solidFill>
                  <a:srgbClr val="D6D9D7"/>
                </a:solidFill>
                <a:latin typeface="Inter" pitchFamily="34" charset="0"/>
                <a:ea typeface="Inter" pitchFamily="34" charset="-122"/>
              </a:rPr>
              <a:t> – to identify trends across months, weekends, and quarters.</a:t>
            </a:r>
          </a:p>
          <a:p>
            <a:pPr lvl="1"/>
            <a:endParaRPr lang="en-US" sz="1750" dirty="0">
              <a:solidFill>
                <a:srgbClr val="D6D9D7"/>
              </a:solidFill>
              <a:latin typeface="Inter" pitchFamily="34" charset="0"/>
              <a:ea typeface="Inter" pitchFamily="34" charset="-122"/>
            </a:endParaRPr>
          </a:p>
          <a:p>
            <a:pPr marL="742950" lvl="1" indent="-285750">
              <a:buFont typeface="Arial" panose="020B0604020202020204" pitchFamily="34" charset="0"/>
              <a:buChar char="•"/>
            </a:pPr>
            <a:r>
              <a:rPr lang="en-US" sz="1750" b="1" dirty="0">
                <a:solidFill>
                  <a:srgbClr val="D6D9D7"/>
                </a:solidFill>
                <a:latin typeface="Inter" pitchFamily="34" charset="0"/>
                <a:ea typeface="Inter" pitchFamily="34" charset="-122"/>
              </a:rPr>
              <a:t>Categorical Analysis </a:t>
            </a:r>
            <a:r>
              <a:rPr lang="en-US" sz="1750" dirty="0">
                <a:solidFill>
                  <a:srgbClr val="D6D9D7"/>
                </a:solidFill>
                <a:latin typeface="Inter" pitchFamily="34" charset="0"/>
                <a:ea typeface="Inter" pitchFamily="34" charset="-122"/>
              </a:rPr>
              <a:t>– to assess which content categories (like Mobile, Tech Tips) perform best.</a:t>
            </a:r>
          </a:p>
          <a:p>
            <a:pPr lvl="1"/>
            <a:endParaRPr lang="en-US" sz="1750" dirty="0">
              <a:solidFill>
                <a:srgbClr val="D6D9D7"/>
              </a:solidFill>
              <a:latin typeface="Inter" pitchFamily="34" charset="0"/>
              <a:ea typeface="Inter" pitchFamily="34" charset="-122"/>
            </a:endParaRPr>
          </a:p>
          <a:p>
            <a:pPr marL="742950" lvl="1" indent="-285750">
              <a:buFont typeface="Arial" panose="020B0604020202020204" pitchFamily="34" charset="0"/>
              <a:buChar char="•"/>
            </a:pPr>
            <a:r>
              <a:rPr lang="en-US" sz="1750" b="1" dirty="0">
                <a:solidFill>
                  <a:srgbClr val="D6D9D7"/>
                </a:solidFill>
                <a:latin typeface="Inter" pitchFamily="34" charset="0"/>
                <a:ea typeface="Inter" pitchFamily="34" charset="-122"/>
              </a:rPr>
              <a:t>Engagement Analysis </a:t>
            </a:r>
            <a:r>
              <a:rPr lang="en-US" sz="1750" dirty="0">
                <a:solidFill>
                  <a:srgbClr val="D6D9D7"/>
                </a:solidFill>
                <a:latin typeface="Inter" pitchFamily="34" charset="0"/>
                <a:ea typeface="Inter" pitchFamily="34" charset="-122"/>
              </a:rPr>
              <a:t>– focusing on likes, comments, saves, and shares.</a:t>
            </a:r>
          </a:p>
          <a:p>
            <a:pPr lvl="1"/>
            <a:endParaRPr lang="en-US" sz="1750" dirty="0">
              <a:solidFill>
                <a:srgbClr val="D6D9D7"/>
              </a:solidFill>
              <a:latin typeface="Inter" pitchFamily="34" charset="0"/>
              <a:ea typeface="Inter" pitchFamily="34" charset="-122"/>
            </a:endParaRPr>
          </a:p>
          <a:p>
            <a:pPr marL="742950" lvl="1" indent="-285750">
              <a:buFont typeface="Arial" panose="020B0604020202020204" pitchFamily="34" charset="0"/>
              <a:buChar char="•"/>
            </a:pPr>
            <a:r>
              <a:rPr lang="en-US" sz="1750" b="1" dirty="0">
                <a:solidFill>
                  <a:srgbClr val="D6D9D7"/>
                </a:solidFill>
                <a:latin typeface="Inter" pitchFamily="34" charset="0"/>
                <a:ea typeface="Inter" pitchFamily="34" charset="-122"/>
              </a:rPr>
              <a:t>Automation </a:t>
            </a:r>
            <a:r>
              <a:rPr lang="en-US" sz="1750" dirty="0">
                <a:solidFill>
                  <a:srgbClr val="D6D9D7"/>
                </a:solidFill>
                <a:latin typeface="Inter" pitchFamily="34" charset="0"/>
                <a:ea typeface="Inter" pitchFamily="34" charset="-122"/>
              </a:rPr>
              <a:t>– by creating a stored procedure to auto-generate weekly share reports.</a:t>
            </a:r>
          </a:p>
          <a:p>
            <a:endParaRPr lang="en-US" sz="1750" dirty="0">
              <a:solidFill>
                <a:srgbClr val="D6D9D7"/>
              </a:solidFill>
              <a:latin typeface="Inter" pitchFamily="34" charset="0"/>
              <a:ea typeface="Inter" pitchFamily="34" charset="-122"/>
            </a:endParaRPr>
          </a:p>
          <a:p>
            <a:r>
              <a:rPr lang="en-US" sz="1750" dirty="0">
                <a:solidFill>
                  <a:srgbClr val="D6D9D7"/>
                </a:solidFill>
                <a:latin typeface="Inter" pitchFamily="34" charset="0"/>
                <a:ea typeface="Inter" pitchFamily="34" charset="-122"/>
              </a:rPr>
              <a:t>Each of these supports the goal of optimizing content strategy and increasing audience interaction.</a:t>
            </a:r>
          </a:p>
          <a:p>
            <a:pPr marL="0" indent="0" algn="l">
              <a:lnSpc>
                <a:spcPts val="2850"/>
              </a:lnSpc>
              <a:buNone/>
            </a:pPr>
            <a:endParaRPr lang="en-US" sz="1750" dirty="0"/>
          </a:p>
        </p:txBody>
      </p:sp>
      <p:sp>
        <p:nvSpPr>
          <p:cNvPr id="6" name="Text 3">
            <a:extLst>
              <a:ext uri="{FF2B5EF4-FFF2-40B4-BE49-F238E27FC236}">
                <a16:creationId xmlns:a16="http://schemas.microsoft.com/office/drawing/2014/main" id="{8E9B1C20-D2DA-AFDE-13FF-DC83E9950484}"/>
              </a:ext>
            </a:extLst>
          </p:cNvPr>
          <p:cNvSpPr/>
          <p:nvPr/>
        </p:nvSpPr>
        <p:spPr>
          <a:xfrm>
            <a:off x="909161" y="5616654"/>
            <a:ext cx="132159" cy="97512"/>
          </a:xfrm>
          <a:prstGeom prst="rect">
            <a:avLst/>
          </a:prstGeom>
          <a:noFill/>
          <a:ln/>
        </p:spPr>
        <p:txBody>
          <a:bodyPr wrap="none" lIns="0" tIns="0" rIns="0" bIns="0" rtlCol="0" anchor="t"/>
          <a:lstStyle/>
          <a:p>
            <a:pPr marL="0" indent="0" algn="ctr">
              <a:lnSpc>
                <a:spcPts val="750"/>
              </a:lnSpc>
              <a:buNone/>
            </a:pPr>
            <a:r>
              <a:rPr lang="en-US" sz="750" dirty="0">
                <a:solidFill>
                  <a:srgbClr val="38383C"/>
                </a:solidFill>
                <a:latin typeface="Inter Medium" pitchFamily="34" charset="0"/>
                <a:ea typeface="Inter Medium" pitchFamily="34" charset="-122"/>
                <a:cs typeface="Inter Medium" pitchFamily="34" charset="-120"/>
              </a:rPr>
              <a:t>VS</a:t>
            </a:r>
            <a:endParaRPr lang="en-US" sz="750" dirty="0"/>
          </a:p>
        </p:txBody>
      </p:sp>
      <p:sp>
        <p:nvSpPr>
          <p:cNvPr id="8" name="AutoShape 2" descr="Unleashing the Types of Analytics: Categories and Applications">
            <a:extLst>
              <a:ext uri="{FF2B5EF4-FFF2-40B4-BE49-F238E27FC236}">
                <a16:creationId xmlns:a16="http://schemas.microsoft.com/office/drawing/2014/main" id="{3D3B6B96-5C78-5872-7F9E-95338F8CBBE3}"/>
              </a:ext>
            </a:extLst>
          </p:cNvPr>
          <p:cNvSpPr>
            <a:spLocks noChangeAspect="1" noChangeArrowheads="1"/>
          </p:cNvSpPr>
          <p:nvPr/>
        </p:nvSpPr>
        <p:spPr bwMode="auto">
          <a:xfrm>
            <a:off x="4449337" y="3962399"/>
            <a:ext cx="3018263" cy="30182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7D3B0E32-DF1A-4096-7FA4-2F63D3179BDC}"/>
              </a:ext>
            </a:extLst>
          </p:cNvPr>
          <p:cNvPicPr>
            <a:picLocks noChangeAspect="1"/>
          </p:cNvPicPr>
          <p:nvPr/>
        </p:nvPicPr>
        <p:blipFill>
          <a:blip r:embed="rId3"/>
          <a:stretch>
            <a:fillRect/>
          </a:stretch>
        </p:blipFill>
        <p:spPr>
          <a:xfrm>
            <a:off x="7872761" y="0"/>
            <a:ext cx="6757638" cy="8229600"/>
          </a:xfrm>
          <a:prstGeom prst="rect">
            <a:avLst/>
          </a:prstGeom>
        </p:spPr>
      </p:pic>
    </p:spTree>
    <p:extLst>
      <p:ext uri="{BB962C8B-B14F-4D97-AF65-F5344CB8AC3E}">
        <p14:creationId xmlns:p14="http://schemas.microsoft.com/office/powerpoint/2010/main" val="922641460"/>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73073" y="608648"/>
            <a:ext cx="10529649" cy="690205"/>
          </a:xfrm>
          <a:prstGeom prst="rect">
            <a:avLst/>
          </a:prstGeom>
          <a:noFill/>
          <a:ln/>
        </p:spPr>
        <p:txBody>
          <a:bodyPr wrap="none" lIns="0" tIns="0" rIns="0" bIns="0" rtlCol="0" anchor="t"/>
          <a:lstStyle/>
          <a:p>
            <a:pPr marL="0" indent="0" algn="l">
              <a:lnSpc>
                <a:spcPts val="5400"/>
              </a:lnSpc>
              <a:buNone/>
            </a:pPr>
            <a:r>
              <a:rPr lang="en-US" sz="4300" dirty="0">
                <a:solidFill>
                  <a:srgbClr val="F7F7F8"/>
                </a:solidFill>
                <a:latin typeface="DM Sans Medium" pitchFamily="34" charset="0"/>
                <a:ea typeface="DM Sans Medium" pitchFamily="34" charset="-122"/>
                <a:cs typeface="DM Sans Medium" pitchFamily="34" charset="-120"/>
              </a:rPr>
              <a:t>Top 3 Dates per Month by New Followers</a:t>
            </a:r>
            <a:endParaRPr lang="en-US" sz="4300" dirty="0"/>
          </a:p>
        </p:txBody>
      </p:sp>
      <p:sp>
        <p:nvSpPr>
          <p:cNvPr id="3" name="Text 1"/>
          <p:cNvSpPr/>
          <p:nvPr/>
        </p:nvSpPr>
        <p:spPr>
          <a:xfrm>
            <a:off x="773073" y="1740575"/>
            <a:ext cx="13084254" cy="706755"/>
          </a:xfrm>
          <a:prstGeom prst="rect">
            <a:avLst/>
          </a:prstGeom>
          <a:noFill/>
          <a:ln/>
        </p:spPr>
        <p:txBody>
          <a:bodyPr wrap="square" lIns="0" tIns="0" rIns="0" bIns="0" rtlCol="0" anchor="t"/>
          <a:lstStyle/>
          <a:p>
            <a:pPr marL="0" indent="0" algn="l">
              <a:lnSpc>
                <a:spcPts val="2750"/>
              </a:lnSpc>
              <a:buNone/>
            </a:pPr>
            <a:r>
              <a:rPr lang="en-US" sz="1700" dirty="0">
                <a:solidFill>
                  <a:srgbClr val="D6D9D7"/>
                </a:solidFill>
                <a:latin typeface="Inter" pitchFamily="34" charset="0"/>
                <a:ea typeface="Inter" pitchFamily="34" charset="-122"/>
                <a:cs typeface="Inter" pitchFamily="34" charset="-120"/>
              </a:rPr>
              <a:t>This query identifies the top 3 dates each month based on the highest number of new followers gained, providing insight into which specific days drive the most audience growth.</a:t>
            </a:r>
            <a:endParaRPr lang="en-US" sz="1700" dirty="0"/>
          </a:p>
        </p:txBody>
      </p:sp>
      <p:sp>
        <p:nvSpPr>
          <p:cNvPr id="4" name="Shape 2"/>
          <p:cNvSpPr/>
          <p:nvPr/>
        </p:nvSpPr>
        <p:spPr>
          <a:xfrm>
            <a:off x="773073" y="2695813"/>
            <a:ext cx="13084254" cy="4925139"/>
          </a:xfrm>
          <a:prstGeom prst="roundRect">
            <a:avLst>
              <a:gd name="adj" fmla="val 673"/>
            </a:avLst>
          </a:prstGeom>
          <a:solidFill>
            <a:srgbClr val="110745"/>
          </a:solidFill>
          <a:ln/>
        </p:spPr>
      </p:sp>
      <p:sp>
        <p:nvSpPr>
          <p:cNvPr id="5" name="Shape 3"/>
          <p:cNvSpPr/>
          <p:nvPr/>
        </p:nvSpPr>
        <p:spPr>
          <a:xfrm>
            <a:off x="762119" y="2695813"/>
            <a:ext cx="13106162" cy="4925139"/>
          </a:xfrm>
          <a:prstGeom prst="roundRect">
            <a:avLst>
              <a:gd name="adj" fmla="val 673"/>
            </a:avLst>
          </a:prstGeom>
          <a:solidFill>
            <a:srgbClr val="110745"/>
          </a:solidFill>
          <a:ln/>
        </p:spPr>
      </p:sp>
      <p:sp>
        <p:nvSpPr>
          <p:cNvPr id="6" name="Text 4"/>
          <p:cNvSpPr/>
          <p:nvPr/>
        </p:nvSpPr>
        <p:spPr>
          <a:xfrm>
            <a:off x="982980" y="2861429"/>
            <a:ext cx="12664440" cy="4593908"/>
          </a:xfrm>
          <a:prstGeom prst="rect">
            <a:avLst/>
          </a:prstGeom>
          <a:noFill/>
          <a:ln/>
        </p:spPr>
        <p:txBody>
          <a:bodyPr wrap="square" lIns="0" tIns="0" rIns="0" bIns="0" rtlCol="0" anchor="t"/>
          <a:lstStyle/>
          <a:p>
            <a:pPr marL="0" indent="0" algn="l">
              <a:lnSpc>
                <a:spcPts val="2750"/>
              </a:lnSpc>
              <a:buNone/>
            </a:pPr>
            <a:r>
              <a:rPr lang="en-US" sz="1700" dirty="0">
                <a:solidFill>
                  <a:srgbClr val="D6D9D7"/>
                </a:solidFill>
                <a:highlight>
                  <a:srgbClr val="110745"/>
                </a:highlight>
                <a:latin typeface="Consolas" pitchFamily="34" charset="0"/>
                <a:ea typeface="Consolas" pitchFamily="34" charset="-122"/>
                <a:cs typeface="Consolas" pitchFamily="34" charset="-120"/>
              </a:rPr>
              <a:t>SELECT month_name,date,new_followersFROM (    SELECT         d.month_name,        f.date,        s.new_followers,        ROW_NUMBER() OVER (PARTITION BY d.month_name ORDER BY s.new_followers DESC) AS rn    FROM fact_content f    JOIN dim_dates d ON f.date = d.date    JOIN fact_account s ON f.date = s.date) tWHERE rn &lt;= 3ORDER BY month_name,new_followers DESC;</a:t>
            </a:r>
            <a:endParaRPr lang="en-US" sz="1700" dirty="0"/>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396835" y="311825"/>
            <a:ext cx="3705344" cy="354330"/>
          </a:xfrm>
          <a:prstGeom prst="rect">
            <a:avLst/>
          </a:prstGeom>
          <a:noFill/>
          <a:ln/>
        </p:spPr>
        <p:txBody>
          <a:bodyPr wrap="none" lIns="0" tIns="0" rIns="0" bIns="0" rtlCol="0" anchor="t"/>
          <a:lstStyle/>
          <a:p>
            <a:pPr marL="0" indent="0" algn="l">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Top Dates by New Followers</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This table highlights the specific dates each month that generated the highest number of new followers, providing insights into optimal posting times or content impact on audience growth.</a:t>
            </a:r>
            <a:endParaRPr lang="en-US" sz="850" dirty="0"/>
          </a:p>
        </p:txBody>
      </p:sp>
      <p:sp>
        <p:nvSpPr>
          <p:cNvPr id="4" name="Shape 2"/>
          <p:cNvSpPr/>
          <p:nvPr/>
        </p:nvSpPr>
        <p:spPr>
          <a:xfrm>
            <a:off x="396835" y="1201936"/>
            <a:ext cx="13836729" cy="9329738"/>
          </a:xfrm>
          <a:prstGeom prst="roundRect">
            <a:avLst>
              <a:gd name="adj" fmla="val 182"/>
            </a:avLst>
          </a:prstGeom>
          <a:noFill/>
          <a:ln w="7620">
            <a:solidFill>
              <a:srgbClr val="FFFFFF">
                <a:alpha val="24000"/>
              </a:srgbClr>
            </a:solidFill>
            <a:prstDash val="solid"/>
          </a:ln>
        </p:spPr>
      </p:sp>
      <p:sp>
        <p:nvSpPr>
          <p:cNvPr id="5" name="Shape 3"/>
          <p:cNvSpPr/>
          <p:nvPr/>
        </p:nvSpPr>
        <p:spPr>
          <a:xfrm>
            <a:off x="404455" y="1209556"/>
            <a:ext cx="13820061" cy="332661"/>
          </a:xfrm>
          <a:prstGeom prst="rect">
            <a:avLst/>
          </a:prstGeom>
          <a:solidFill>
            <a:srgbClr val="FFFFFF">
              <a:alpha val="4000"/>
            </a:srgbClr>
          </a:solidFill>
          <a:ln/>
        </p:spPr>
      </p:sp>
      <p:sp>
        <p:nvSpPr>
          <p:cNvPr id="6" name="Text 4"/>
          <p:cNvSpPr/>
          <p:nvPr/>
        </p:nvSpPr>
        <p:spPr>
          <a:xfrm>
            <a:off x="519351" y="1285161"/>
            <a:ext cx="4375666" cy="181451"/>
          </a:xfrm>
          <a:prstGeom prst="rect">
            <a:avLst/>
          </a:prstGeom>
          <a:noFill/>
          <a:ln/>
        </p:spPr>
        <p:txBody>
          <a:bodyPr wrap="none" lIns="0" tIns="0" rIns="0" bIns="0" rtlCol="0" anchor="t"/>
          <a:lstStyle/>
          <a:p>
            <a:pPr marL="0" indent="0" algn="l">
              <a:lnSpc>
                <a:spcPts val="1400"/>
              </a:lnSpc>
              <a:buNone/>
            </a:pPr>
            <a:r>
              <a:rPr lang="en-US" sz="850" b="1" dirty="0">
                <a:solidFill>
                  <a:srgbClr val="D6D9D7"/>
                </a:solidFill>
                <a:latin typeface="Inter" pitchFamily="34" charset="0"/>
                <a:ea typeface="Inter" pitchFamily="34" charset="-122"/>
                <a:cs typeface="Inter" pitchFamily="34" charset="-120"/>
              </a:rPr>
              <a:t>Month</a:t>
            </a:r>
            <a:endParaRPr lang="en-US" sz="850" dirty="0"/>
          </a:p>
        </p:txBody>
      </p:sp>
      <p:sp>
        <p:nvSpPr>
          <p:cNvPr id="7" name="Text 5"/>
          <p:cNvSpPr/>
          <p:nvPr/>
        </p:nvSpPr>
        <p:spPr>
          <a:xfrm>
            <a:off x="5129332" y="1285161"/>
            <a:ext cx="4371856" cy="181451"/>
          </a:xfrm>
          <a:prstGeom prst="rect">
            <a:avLst/>
          </a:prstGeom>
          <a:noFill/>
          <a:ln/>
        </p:spPr>
        <p:txBody>
          <a:bodyPr wrap="none" lIns="0" tIns="0" rIns="0" bIns="0" rtlCol="0" anchor="t"/>
          <a:lstStyle/>
          <a:p>
            <a:pPr marL="0" indent="0" algn="l">
              <a:lnSpc>
                <a:spcPts val="1400"/>
              </a:lnSpc>
              <a:buNone/>
            </a:pPr>
            <a:r>
              <a:rPr lang="en-US" sz="850" b="1" dirty="0">
                <a:solidFill>
                  <a:srgbClr val="D6D9D7"/>
                </a:solidFill>
                <a:latin typeface="Inter" pitchFamily="34" charset="0"/>
                <a:ea typeface="Inter" pitchFamily="34" charset="-122"/>
                <a:cs typeface="Inter" pitchFamily="34" charset="-120"/>
              </a:rPr>
              <a:t>Date</a:t>
            </a:r>
            <a:endParaRPr lang="en-US" sz="850" dirty="0"/>
          </a:p>
        </p:txBody>
      </p:sp>
      <p:sp>
        <p:nvSpPr>
          <p:cNvPr id="8" name="Text 6"/>
          <p:cNvSpPr/>
          <p:nvPr/>
        </p:nvSpPr>
        <p:spPr>
          <a:xfrm>
            <a:off x="9735503" y="1285161"/>
            <a:ext cx="4375666" cy="181451"/>
          </a:xfrm>
          <a:prstGeom prst="rect">
            <a:avLst/>
          </a:prstGeom>
          <a:noFill/>
          <a:ln/>
        </p:spPr>
        <p:txBody>
          <a:bodyPr wrap="none" lIns="0" tIns="0" rIns="0" bIns="0" rtlCol="0" anchor="t"/>
          <a:lstStyle/>
          <a:p>
            <a:pPr marL="0" indent="0" algn="l">
              <a:lnSpc>
                <a:spcPts val="1400"/>
              </a:lnSpc>
              <a:buNone/>
            </a:pPr>
            <a:r>
              <a:rPr lang="en-US" sz="850" b="1" dirty="0">
                <a:solidFill>
                  <a:srgbClr val="D6D9D7"/>
                </a:solidFill>
                <a:latin typeface="Inter" pitchFamily="34" charset="0"/>
                <a:ea typeface="Inter" pitchFamily="34" charset="-122"/>
                <a:cs typeface="Inter" pitchFamily="34" charset="-120"/>
              </a:rPr>
              <a:t>New Followers</a:t>
            </a:r>
            <a:endParaRPr lang="en-US" sz="850" dirty="0"/>
          </a:p>
        </p:txBody>
      </p:sp>
      <p:sp>
        <p:nvSpPr>
          <p:cNvPr id="9" name="Shape 7"/>
          <p:cNvSpPr/>
          <p:nvPr/>
        </p:nvSpPr>
        <p:spPr>
          <a:xfrm>
            <a:off x="404455" y="1542217"/>
            <a:ext cx="13820061" cy="332661"/>
          </a:xfrm>
          <a:prstGeom prst="rect">
            <a:avLst/>
          </a:prstGeom>
          <a:solidFill>
            <a:srgbClr val="000000">
              <a:alpha val="4000"/>
            </a:srgbClr>
          </a:solidFill>
          <a:ln/>
        </p:spPr>
      </p:sp>
      <p:sp>
        <p:nvSpPr>
          <p:cNvPr id="10" name="Text 8"/>
          <p:cNvSpPr/>
          <p:nvPr/>
        </p:nvSpPr>
        <p:spPr>
          <a:xfrm>
            <a:off x="519351" y="1617821"/>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April</a:t>
            </a:r>
            <a:endParaRPr lang="en-US" sz="850" dirty="0"/>
          </a:p>
        </p:txBody>
      </p:sp>
      <p:sp>
        <p:nvSpPr>
          <p:cNvPr id="11" name="Text 9"/>
          <p:cNvSpPr/>
          <p:nvPr/>
        </p:nvSpPr>
        <p:spPr>
          <a:xfrm>
            <a:off x="5129332" y="1617821"/>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25-04-2023</a:t>
            </a:r>
            <a:endParaRPr lang="en-US" sz="850" dirty="0"/>
          </a:p>
        </p:txBody>
      </p:sp>
      <p:sp>
        <p:nvSpPr>
          <p:cNvPr id="12" name="Text 10"/>
          <p:cNvSpPr/>
          <p:nvPr/>
        </p:nvSpPr>
        <p:spPr>
          <a:xfrm>
            <a:off x="9735503" y="1617821"/>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3736</a:t>
            </a:r>
            <a:endParaRPr lang="en-US" sz="850" dirty="0"/>
          </a:p>
        </p:txBody>
      </p:sp>
      <p:sp>
        <p:nvSpPr>
          <p:cNvPr id="13" name="Shape 11"/>
          <p:cNvSpPr/>
          <p:nvPr/>
        </p:nvSpPr>
        <p:spPr>
          <a:xfrm>
            <a:off x="404455" y="1874877"/>
            <a:ext cx="13820061" cy="332661"/>
          </a:xfrm>
          <a:prstGeom prst="rect">
            <a:avLst/>
          </a:prstGeom>
          <a:solidFill>
            <a:srgbClr val="FFFFFF">
              <a:alpha val="4000"/>
            </a:srgbClr>
          </a:solidFill>
          <a:ln/>
        </p:spPr>
      </p:sp>
      <p:sp>
        <p:nvSpPr>
          <p:cNvPr id="14" name="Text 12"/>
          <p:cNvSpPr/>
          <p:nvPr/>
        </p:nvSpPr>
        <p:spPr>
          <a:xfrm>
            <a:off x="519351" y="1950482"/>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April</a:t>
            </a:r>
            <a:endParaRPr lang="en-US" sz="850" dirty="0"/>
          </a:p>
        </p:txBody>
      </p:sp>
      <p:sp>
        <p:nvSpPr>
          <p:cNvPr id="15" name="Text 13"/>
          <p:cNvSpPr/>
          <p:nvPr/>
        </p:nvSpPr>
        <p:spPr>
          <a:xfrm>
            <a:off x="5129332" y="1950482"/>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30-04-2023</a:t>
            </a:r>
            <a:endParaRPr lang="en-US" sz="850" dirty="0"/>
          </a:p>
        </p:txBody>
      </p:sp>
      <p:sp>
        <p:nvSpPr>
          <p:cNvPr id="16" name="Text 14"/>
          <p:cNvSpPr/>
          <p:nvPr/>
        </p:nvSpPr>
        <p:spPr>
          <a:xfrm>
            <a:off x="9735503" y="1950482"/>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2753</a:t>
            </a:r>
            <a:endParaRPr lang="en-US" sz="850" dirty="0"/>
          </a:p>
        </p:txBody>
      </p:sp>
      <p:sp>
        <p:nvSpPr>
          <p:cNvPr id="17" name="Shape 15"/>
          <p:cNvSpPr/>
          <p:nvPr/>
        </p:nvSpPr>
        <p:spPr>
          <a:xfrm>
            <a:off x="404455" y="2207538"/>
            <a:ext cx="13820061" cy="332661"/>
          </a:xfrm>
          <a:prstGeom prst="rect">
            <a:avLst/>
          </a:prstGeom>
          <a:solidFill>
            <a:srgbClr val="000000">
              <a:alpha val="4000"/>
            </a:srgbClr>
          </a:solidFill>
          <a:ln/>
        </p:spPr>
      </p:sp>
      <p:sp>
        <p:nvSpPr>
          <p:cNvPr id="18" name="Text 16"/>
          <p:cNvSpPr/>
          <p:nvPr/>
        </p:nvSpPr>
        <p:spPr>
          <a:xfrm>
            <a:off x="519351" y="2283143"/>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April</a:t>
            </a:r>
            <a:endParaRPr lang="en-US" sz="850" dirty="0"/>
          </a:p>
        </p:txBody>
      </p:sp>
      <p:sp>
        <p:nvSpPr>
          <p:cNvPr id="19" name="Text 17"/>
          <p:cNvSpPr/>
          <p:nvPr/>
        </p:nvSpPr>
        <p:spPr>
          <a:xfrm>
            <a:off x="5129332" y="2283143"/>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06-04-2023</a:t>
            </a:r>
            <a:endParaRPr lang="en-US" sz="850" dirty="0"/>
          </a:p>
        </p:txBody>
      </p:sp>
      <p:sp>
        <p:nvSpPr>
          <p:cNvPr id="20" name="Text 18"/>
          <p:cNvSpPr/>
          <p:nvPr/>
        </p:nvSpPr>
        <p:spPr>
          <a:xfrm>
            <a:off x="9735503" y="2283143"/>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2500</a:t>
            </a:r>
            <a:endParaRPr lang="en-US" sz="850" dirty="0"/>
          </a:p>
        </p:txBody>
      </p:sp>
      <p:sp>
        <p:nvSpPr>
          <p:cNvPr id="21" name="Shape 19"/>
          <p:cNvSpPr/>
          <p:nvPr/>
        </p:nvSpPr>
        <p:spPr>
          <a:xfrm>
            <a:off x="404455" y="2540198"/>
            <a:ext cx="13820061" cy="332661"/>
          </a:xfrm>
          <a:prstGeom prst="rect">
            <a:avLst/>
          </a:prstGeom>
          <a:solidFill>
            <a:srgbClr val="FFFFFF">
              <a:alpha val="4000"/>
            </a:srgbClr>
          </a:solidFill>
          <a:ln/>
        </p:spPr>
      </p:sp>
      <p:sp>
        <p:nvSpPr>
          <p:cNvPr id="22" name="Text 20"/>
          <p:cNvSpPr/>
          <p:nvPr/>
        </p:nvSpPr>
        <p:spPr>
          <a:xfrm>
            <a:off x="519351" y="2615803"/>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August</a:t>
            </a:r>
            <a:endParaRPr lang="en-US" sz="850" dirty="0"/>
          </a:p>
        </p:txBody>
      </p:sp>
      <p:sp>
        <p:nvSpPr>
          <p:cNvPr id="23" name="Text 21"/>
          <p:cNvSpPr/>
          <p:nvPr/>
        </p:nvSpPr>
        <p:spPr>
          <a:xfrm>
            <a:off x="5129332" y="2615803"/>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23-08-2023</a:t>
            </a:r>
            <a:endParaRPr lang="en-US" sz="850" dirty="0"/>
          </a:p>
        </p:txBody>
      </p:sp>
      <p:sp>
        <p:nvSpPr>
          <p:cNvPr id="24" name="Text 22"/>
          <p:cNvSpPr/>
          <p:nvPr/>
        </p:nvSpPr>
        <p:spPr>
          <a:xfrm>
            <a:off x="9735503" y="2615803"/>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2074</a:t>
            </a:r>
            <a:endParaRPr lang="en-US" sz="850" dirty="0"/>
          </a:p>
        </p:txBody>
      </p:sp>
      <p:sp>
        <p:nvSpPr>
          <p:cNvPr id="25" name="Shape 23"/>
          <p:cNvSpPr/>
          <p:nvPr/>
        </p:nvSpPr>
        <p:spPr>
          <a:xfrm>
            <a:off x="404455" y="2872859"/>
            <a:ext cx="13820061" cy="332661"/>
          </a:xfrm>
          <a:prstGeom prst="rect">
            <a:avLst/>
          </a:prstGeom>
          <a:solidFill>
            <a:srgbClr val="000000">
              <a:alpha val="4000"/>
            </a:srgbClr>
          </a:solidFill>
          <a:ln/>
        </p:spPr>
      </p:sp>
      <p:sp>
        <p:nvSpPr>
          <p:cNvPr id="26" name="Text 24"/>
          <p:cNvSpPr/>
          <p:nvPr/>
        </p:nvSpPr>
        <p:spPr>
          <a:xfrm>
            <a:off x="519351" y="2948464"/>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August</a:t>
            </a:r>
            <a:endParaRPr lang="en-US" sz="850" dirty="0"/>
          </a:p>
        </p:txBody>
      </p:sp>
      <p:sp>
        <p:nvSpPr>
          <p:cNvPr id="27" name="Text 25"/>
          <p:cNvSpPr/>
          <p:nvPr/>
        </p:nvSpPr>
        <p:spPr>
          <a:xfrm>
            <a:off x="5129332" y="2948464"/>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21-08-2023</a:t>
            </a:r>
            <a:endParaRPr lang="en-US" sz="850" dirty="0"/>
          </a:p>
        </p:txBody>
      </p:sp>
      <p:sp>
        <p:nvSpPr>
          <p:cNvPr id="28" name="Text 26"/>
          <p:cNvSpPr/>
          <p:nvPr/>
        </p:nvSpPr>
        <p:spPr>
          <a:xfrm>
            <a:off x="9735503" y="2948464"/>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1783</a:t>
            </a:r>
            <a:endParaRPr lang="en-US" sz="850" dirty="0"/>
          </a:p>
        </p:txBody>
      </p:sp>
      <p:sp>
        <p:nvSpPr>
          <p:cNvPr id="29" name="Shape 27"/>
          <p:cNvSpPr/>
          <p:nvPr/>
        </p:nvSpPr>
        <p:spPr>
          <a:xfrm>
            <a:off x="404455" y="3205520"/>
            <a:ext cx="13820061" cy="332661"/>
          </a:xfrm>
          <a:prstGeom prst="rect">
            <a:avLst/>
          </a:prstGeom>
          <a:solidFill>
            <a:srgbClr val="FFFFFF">
              <a:alpha val="4000"/>
            </a:srgbClr>
          </a:solidFill>
          <a:ln/>
        </p:spPr>
      </p:sp>
      <p:sp>
        <p:nvSpPr>
          <p:cNvPr id="30" name="Text 28"/>
          <p:cNvSpPr/>
          <p:nvPr/>
        </p:nvSpPr>
        <p:spPr>
          <a:xfrm>
            <a:off x="519351" y="3281124"/>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August</a:t>
            </a:r>
            <a:endParaRPr lang="en-US" sz="850" dirty="0"/>
          </a:p>
        </p:txBody>
      </p:sp>
      <p:sp>
        <p:nvSpPr>
          <p:cNvPr id="31" name="Text 29"/>
          <p:cNvSpPr/>
          <p:nvPr/>
        </p:nvSpPr>
        <p:spPr>
          <a:xfrm>
            <a:off x="5129332" y="3281124"/>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06-08-2023</a:t>
            </a:r>
            <a:endParaRPr lang="en-US" sz="850" dirty="0"/>
          </a:p>
        </p:txBody>
      </p:sp>
      <p:sp>
        <p:nvSpPr>
          <p:cNvPr id="32" name="Text 30"/>
          <p:cNvSpPr/>
          <p:nvPr/>
        </p:nvSpPr>
        <p:spPr>
          <a:xfrm>
            <a:off x="9735503" y="3281124"/>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1687</a:t>
            </a:r>
            <a:endParaRPr lang="en-US" sz="850" dirty="0"/>
          </a:p>
        </p:txBody>
      </p:sp>
      <p:sp>
        <p:nvSpPr>
          <p:cNvPr id="33" name="Shape 31"/>
          <p:cNvSpPr/>
          <p:nvPr/>
        </p:nvSpPr>
        <p:spPr>
          <a:xfrm>
            <a:off x="404455" y="3538180"/>
            <a:ext cx="13820061" cy="332661"/>
          </a:xfrm>
          <a:prstGeom prst="rect">
            <a:avLst/>
          </a:prstGeom>
          <a:solidFill>
            <a:srgbClr val="000000">
              <a:alpha val="4000"/>
            </a:srgbClr>
          </a:solidFill>
          <a:ln/>
        </p:spPr>
      </p:sp>
      <p:sp>
        <p:nvSpPr>
          <p:cNvPr id="34" name="Text 32"/>
          <p:cNvSpPr/>
          <p:nvPr/>
        </p:nvSpPr>
        <p:spPr>
          <a:xfrm>
            <a:off x="519351" y="3613785"/>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February</a:t>
            </a:r>
            <a:endParaRPr lang="en-US" sz="850" dirty="0"/>
          </a:p>
        </p:txBody>
      </p:sp>
      <p:sp>
        <p:nvSpPr>
          <p:cNvPr id="35" name="Text 33"/>
          <p:cNvSpPr/>
          <p:nvPr/>
        </p:nvSpPr>
        <p:spPr>
          <a:xfrm>
            <a:off x="5129332" y="3613785"/>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01-02-2023</a:t>
            </a:r>
            <a:endParaRPr lang="en-US" sz="850" dirty="0"/>
          </a:p>
        </p:txBody>
      </p:sp>
      <p:sp>
        <p:nvSpPr>
          <p:cNvPr id="36" name="Text 34"/>
          <p:cNvSpPr/>
          <p:nvPr/>
        </p:nvSpPr>
        <p:spPr>
          <a:xfrm>
            <a:off x="9735503" y="3613785"/>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4106</a:t>
            </a:r>
            <a:endParaRPr lang="en-US" sz="850" dirty="0"/>
          </a:p>
        </p:txBody>
      </p:sp>
      <p:sp>
        <p:nvSpPr>
          <p:cNvPr id="37" name="Shape 35"/>
          <p:cNvSpPr/>
          <p:nvPr/>
        </p:nvSpPr>
        <p:spPr>
          <a:xfrm>
            <a:off x="404455" y="3870841"/>
            <a:ext cx="13820061" cy="332661"/>
          </a:xfrm>
          <a:prstGeom prst="rect">
            <a:avLst/>
          </a:prstGeom>
          <a:solidFill>
            <a:srgbClr val="FFFFFF">
              <a:alpha val="4000"/>
            </a:srgbClr>
          </a:solidFill>
          <a:ln/>
        </p:spPr>
      </p:sp>
      <p:sp>
        <p:nvSpPr>
          <p:cNvPr id="38" name="Text 36"/>
          <p:cNvSpPr/>
          <p:nvPr/>
        </p:nvSpPr>
        <p:spPr>
          <a:xfrm>
            <a:off x="519351" y="3946446"/>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February</a:t>
            </a:r>
            <a:endParaRPr lang="en-US" sz="850" dirty="0"/>
          </a:p>
        </p:txBody>
      </p:sp>
      <p:sp>
        <p:nvSpPr>
          <p:cNvPr id="39" name="Text 37"/>
          <p:cNvSpPr/>
          <p:nvPr/>
        </p:nvSpPr>
        <p:spPr>
          <a:xfrm>
            <a:off x="5129332" y="3946446"/>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24-02-2023</a:t>
            </a:r>
            <a:endParaRPr lang="en-US" sz="850" dirty="0"/>
          </a:p>
        </p:txBody>
      </p:sp>
      <p:sp>
        <p:nvSpPr>
          <p:cNvPr id="40" name="Text 38"/>
          <p:cNvSpPr/>
          <p:nvPr/>
        </p:nvSpPr>
        <p:spPr>
          <a:xfrm>
            <a:off x="9735503" y="3946446"/>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2383</a:t>
            </a:r>
            <a:endParaRPr lang="en-US" sz="850" dirty="0"/>
          </a:p>
        </p:txBody>
      </p:sp>
      <p:sp>
        <p:nvSpPr>
          <p:cNvPr id="41" name="Shape 39"/>
          <p:cNvSpPr/>
          <p:nvPr/>
        </p:nvSpPr>
        <p:spPr>
          <a:xfrm>
            <a:off x="404455" y="4203502"/>
            <a:ext cx="13820061" cy="332661"/>
          </a:xfrm>
          <a:prstGeom prst="rect">
            <a:avLst/>
          </a:prstGeom>
          <a:solidFill>
            <a:srgbClr val="000000">
              <a:alpha val="4000"/>
            </a:srgbClr>
          </a:solidFill>
          <a:ln/>
        </p:spPr>
      </p:sp>
      <p:sp>
        <p:nvSpPr>
          <p:cNvPr id="42" name="Text 40"/>
          <p:cNvSpPr/>
          <p:nvPr/>
        </p:nvSpPr>
        <p:spPr>
          <a:xfrm>
            <a:off x="519351" y="4279106"/>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February</a:t>
            </a:r>
            <a:endParaRPr lang="en-US" sz="850" dirty="0"/>
          </a:p>
        </p:txBody>
      </p:sp>
      <p:sp>
        <p:nvSpPr>
          <p:cNvPr id="43" name="Text 41"/>
          <p:cNvSpPr/>
          <p:nvPr/>
        </p:nvSpPr>
        <p:spPr>
          <a:xfrm>
            <a:off x="5129332" y="4279106"/>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02-02-2023</a:t>
            </a:r>
            <a:endParaRPr lang="en-US" sz="850" dirty="0"/>
          </a:p>
        </p:txBody>
      </p:sp>
      <p:sp>
        <p:nvSpPr>
          <p:cNvPr id="44" name="Text 42"/>
          <p:cNvSpPr/>
          <p:nvPr/>
        </p:nvSpPr>
        <p:spPr>
          <a:xfrm>
            <a:off x="9735503" y="4279106"/>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1989</a:t>
            </a:r>
            <a:endParaRPr lang="en-US" sz="850" dirty="0"/>
          </a:p>
        </p:txBody>
      </p:sp>
      <p:sp>
        <p:nvSpPr>
          <p:cNvPr id="45" name="Shape 43"/>
          <p:cNvSpPr/>
          <p:nvPr/>
        </p:nvSpPr>
        <p:spPr>
          <a:xfrm>
            <a:off x="404455" y="4536162"/>
            <a:ext cx="13820061" cy="332661"/>
          </a:xfrm>
          <a:prstGeom prst="rect">
            <a:avLst/>
          </a:prstGeom>
          <a:solidFill>
            <a:srgbClr val="FFFFFF">
              <a:alpha val="4000"/>
            </a:srgbClr>
          </a:solidFill>
          <a:ln/>
        </p:spPr>
      </p:sp>
      <p:sp>
        <p:nvSpPr>
          <p:cNvPr id="46" name="Text 44"/>
          <p:cNvSpPr/>
          <p:nvPr/>
        </p:nvSpPr>
        <p:spPr>
          <a:xfrm>
            <a:off x="519351" y="4611767"/>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January</a:t>
            </a:r>
            <a:endParaRPr lang="en-US" sz="850" dirty="0"/>
          </a:p>
        </p:txBody>
      </p:sp>
      <p:sp>
        <p:nvSpPr>
          <p:cNvPr id="47" name="Text 45"/>
          <p:cNvSpPr/>
          <p:nvPr/>
        </p:nvSpPr>
        <p:spPr>
          <a:xfrm>
            <a:off x="5129332" y="4611767"/>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30-01-2023</a:t>
            </a:r>
            <a:endParaRPr lang="en-US" sz="850" dirty="0"/>
          </a:p>
        </p:txBody>
      </p:sp>
      <p:sp>
        <p:nvSpPr>
          <p:cNvPr id="48" name="Text 46"/>
          <p:cNvSpPr/>
          <p:nvPr/>
        </p:nvSpPr>
        <p:spPr>
          <a:xfrm>
            <a:off x="9735503" y="4611767"/>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3186</a:t>
            </a:r>
            <a:endParaRPr lang="en-US" sz="850" dirty="0"/>
          </a:p>
        </p:txBody>
      </p:sp>
      <p:sp>
        <p:nvSpPr>
          <p:cNvPr id="49" name="Shape 47"/>
          <p:cNvSpPr/>
          <p:nvPr/>
        </p:nvSpPr>
        <p:spPr>
          <a:xfrm>
            <a:off x="404455" y="4868823"/>
            <a:ext cx="13820061" cy="332661"/>
          </a:xfrm>
          <a:prstGeom prst="rect">
            <a:avLst/>
          </a:prstGeom>
          <a:solidFill>
            <a:srgbClr val="000000">
              <a:alpha val="4000"/>
            </a:srgbClr>
          </a:solidFill>
          <a:ln/>
        </p:spPr>
      </p:sp>
      <p:sp>
        <p:nvSpPr>
          <p:cNvPr id="50" name="Text 48"/>
          <p:cNvSpPr/>
          <p:nvPr/>
        </p:nvSpPr>
        <p:spPr>
          <a:xfrm>
            <a:off x="519351" y="4944428"/>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January</a:t>
            </a:r>
            <a:endParaRPr lang="en-US" sz="850" dirty="0"/>
          </a:p>
        </p:txBody>
      </p:sp>
      <p:sp>
        <p:nvSpPr>
          <p:cNvPr id="51" name="Text 49"/>
          <p:cNvSpPr/>
          <p:nvPr/>
        </p:nvSpPr>
        <p:spPr>
          <a:xfrm>
            <a:off x="5129332" y="4944428"/>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03-01-2023</a:t>
            </a:r>
            <a:endParaRPr lang="en-US" sz="850" dirty="0"/>
          </a:p>
        </p:txBody>
      </p:sp>
      <p:sp>
        <p:nvSpPr>
          <p:cNvPr id="52" name="Text 50"/>
          <p:cNvSpPr/>
          <p:nvPr/>
        </p:nvSpPr>
        <p:spPr>
          <a:xfrm>
            <a:off x="9735503" y="4944428"/>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2959</a:t>
            </a:r>
            <a:endParaRPr lang="en-US" sz="850" dirty="0"/>
          </a:p>
        </p:txBody>
      </p:sp>
      <p:sp>
        <p:nvSpPr>
          <p:cNvPr id="53" name="Shape 51"/>
          <p:cNvSpPr/>
          <p:nvPr/>
        </p:nvSpPr>
        <p:spPr>
          <a:xfrm>
            <a:off x="404455" y="5201483"/>
            <a:ext cx="13820061" cy="332661"/>
          </a:xfrm>
          <a:prstGeom prst="rect">
            <a:avLst/>
          </a:prstGeom>
          <a:solidFill>
            <a:srgbClr val="FFFFFF">
              <a:alpha val="4000"/>
            </a:srgbClr>
          </a:solidFill>
          <a:ln/>
        </p:spPr>
      </p:sp>
      <p:sp>
        <p:nvSpPr>
          <p:cNvPr id="54" name="Text 52"/>
          <p:cNvSpPr/>
          <p:nvPr/>
        </p:nvSpPr>
        <p:spPr>
          <a:xfrm>
            <a:off x="519351" y="5277088"/>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January</a:t>
            </a:r>
            <a:endParaRPr lang="en-US" sz="850" dirty="0"/>
          </a:p>
        </p:txBody>
      </p:sp>
      <p:sp>
        <p:nvSpPr>
          <p:cNvPr id="55" name="Text 53"/>
          <p:cNvSpPr/>
          <p:nvPr/>
        </p:nvSpPr>
        <p:spPr>
          <a:xfrm>
            <a:off x="5129332" y="5277088"/>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23-01-2023</a:t>
            </a:r>
            <a:endParaRPr lang="en-US" sz="850" dirty="0"/>
          </a:p>
        </p:txBody>
      </p:sp>
      <p:sp>
        <p:nvSpPr>
          <p:cNvPr id="56" name="Text 54"/>
          <p:cNvSpPr/>
          <p:nvPr/>
        </p:nvSpPr>
        <p:spPr>
          <a:xfrm>
            <a:off x="9735503" y="5277088"/>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1003</a:t>
            </a:r>
            <a:endParaRPr lang="en-US" sz="850" dirty="0"/>
          </a:p>
        </p:txBody>
      </p:sp>
      <p:sp>
        <p:nvSpPr>
          <p:cNvPr id="57" name="Shape 55"/>
          <p:cNvSpPr/>
          <p:nvPr/>
        </p:nvSpPr>
        <p:spPr>
          <a:xfrm>
            <a:off x="404455" y="5534144"/>
            <a:ext cx="13820061" cy="332661"/>
          </a:xfrm>
          <a:prstGeom prst="rect">
            <a:avLst/>
          </a:prstGeom>
          <a:solidFill>
            <a:srgbClr val="000000">
              <a:alpha val="4000"/>
            </a:srgbClr>
          </a:solidFill>
          <a:ln/>
        </p:spPr>
      </p:sp>
      <p:sp>
        <p:nvSpPr>
          <p:cNvPr id="58" name="Text 56"/>
          <p:cNvSpPr/>
          <p:nvPr/>
        </p:nvSpPr>
        <p:spPr>
          <a:xfrm>
            <a:off x="519351" y="5609749"/>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July</a:t>
            </a:r>
            <a:endParaRPr lang="en-US" sz="850" dirty="0"/>
          </a:p>
        </p:txBody>
      </p:sp>
      <p:sp>
        <p:nvSpPr>
          <p:cNvPr id="59" name="Text 57"/>
          <p:cNvSpPr/>
          <p:nvPr/>
        </p:nvSpPr>
        <p:spPr>
          <a:xfrm>
            <a:off x="5129332" y="5609749"/>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08-07-2023</a:t>
            </a:r>
            <a:endParaRPr lang="en-US" sz="850" dirty="0"/>
          </a:p>
        </p:txBody>
      </p:sp>
      <p:sp>
        <p:nvSpPr>
          <p:cNvPr id="60" name="Text 58"/>
          <p:cNvSpPr/>
          <p:nvPr/>
        </p:nvSpPr>
        <p:spPr>
          <a:xfrm>
            <a:off x="9735503" y="5609749"/>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3716</a:t>
            </a:r>
            <a:endParaRPr lang="en-US" sz="850" dirty="0"/>
          </a:p>
        </p:txBody>
      </p:sp>
      <p:sp>
        <p:nvSpPr>
          <p:cNvPr id="61" name="Shape 59"/>
          <p:cNvSpPr/>
          <p:nvPr/>
        </p:nvSpPr>
        <p:spPr>
          <a:xfrm>
            <a:off x="404455" y="5866805"/>
            <a:ext cx="13820061" cy="332661"/>
          </a:xfrm>
          <a:prstGeom prst="rect">
            <a:avLst/>
          </a:prstGeom>
          <a:solidFill>
            <a:srgbClr val="FFFFFF">
              <a:alpha val="4000"/>
            </a:srgbClr>
          </a:solidFill>
          <a:ln/>
        </p:spPr>
      </p:sp>
      <p:sp>
        <p:nvSpPr>
          <p:cNvPr id="62" name="Text 60"/>
          <p:cNvSpPr/>
          <p:nvPr/>
        </p:nvSpPr>
        <p:spPr>
          <a:xfrm>
            <a:off x="519351" y="5942409"/>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July</a:t>
            </a:r>
            <a:endParaRPr lang="en-US" sz="850" dirty="0"/>
          </a:p>
        </p:txBody>
      </p:sp>
      <p:sp>
        <p:nvSpPr>
          <p:cNvPr id="63" name="Text 61"/>
          <p:cNvSpPr/>
          <p:nvPr/>
        </p:nvSpPr>
        <p:spPr>
          <a:xfrm>
            <a:off x="5129332" y="5942409"/>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15-07-2023</a:t>
            </a:r>
            <a:endParaRPr lang="en-US" sz="850" dirty="0"/>
          </a:p>
        </p:txBody>
      </p:sp>
      <p:sp>
        <p:nvSpPr>
          <p:cNvPr id="64" name="Text 62"/>
          <p:cNvSpPr/>
          <p:nvPr/>
        </p:nvSpPr>
        <p:spPr>
          <a:xfrm>
            <a:off x="9735503" y="5942409"/>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3364</a:t>
            </a:r>
            <a:endParaRPr lang="en-US" sz="850" dirty="0"/>
          </a:p>
        </p:txBody>
      </p:sp>
      <p:sp>
        <p:nvSpPr>
          <p:cNvPr id="65" name="Shape 63"/>
          <p:cNvSpPr/>
          <p:nvPr/>
        </p:nvSpPr>
        <p:spPr>
          <a:xfrm>
            <a:off x="404455" y="6199465"/>
            <a:ext cx="13820061" cy="332661"/>
          </a:xfrm>
          <a:prstGeom prst="rect">
            <a:avLst/>
          </a:prstGeom>
          <a:solidFill>
            <a:srgbClr val="000000">
              <a:alpha val="4000"/>
            </a:srgbClr>
          </a:solidFill>
          <a:ln/>
        </p:spPr>
      </p:sp>
      <p:sp>
        <p:nvSpPr>
          <p:cNvPr id="66" name="Text 64"/>
          <p:cNvSpPr/>
          <p:nvPr/>
        </p:nvSpPr>
        <p:spPr>
          <a:xfrm>
            <a:off x="519351" y="6275070"/>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July</a:t>
            </a:r>
            <a:endParaRPr lang="en-US" sz="850" dirty="0"/>
          </a:p>
        </p:txBody>
      </p:sp>
      <p:sp>
        <p:nvSpPr>
          <p:cNvPr id="67" name="Text 65"/>
          <p:cNvSpPr/>
          <p:nvPr/>
        </p:nvSpPr>
        <p:spPr>
          <a:xfrm>
            <a:off x="5129332" y="6275070"/>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28-07-2023</a:t>
            </a:r>
            <a:endParaRPr lang="en-US" sz="850" dirty="0"/>
          </a:p>
        </p:txBody>
      </p:sp>
      <p:sp>
        <p:nvSpPr>
          <p:cNvPr id="68" name="Text 66"/>
          <p:cNvSpPr/>
          <p:nvPr/>
        </p:nvSpPr>
        <p:spPr>
          <a:xfrm>
            <a:off x="9735503" y="6275070"/>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2344</a:t>
            </a:r>
            <a:endParaRPr lang="en-US" sz="850" dirty="0"/>
          </a:p>
        </p:txBody>
      </p:sp>
      <p:sp>
        <p:nvSpPr>
          <p:cNvPr id="69" name="Shape 67"/>
          <p:cNvSpPr/>
          <p:nvPr/>
        </p:nvSpPr>
        <p:spPr>
          <a:xfrm>
            <a:off x="404455" y="6532126"/>
            <a:ext cx="13820061" cy="332661"/>
          </a:xfrm>
          <a:prstGeom prst="rect">
            <a:avLst/>
          </a:prstGeom>
          <a:solidFill>
            <a:srgbClr val="FFFFFF">
              <a:alpha val="4000"/>
            </a:srgbClr>
          </a:solidFill>
          <a:ln/>
        </p:spPr>
      </p:sp>
      <p:sp>
        <p:nvSpPr>
          <p:cNvPr id="70" name="Text 68"/>
          <p:cNvSpPr/>
          <p:nvPr/>
        </p:nvSpPr>
        <p:spPr>
          <a:xfrm>
            <a:off x="519351" y="6607731"/>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June</a:t>
            </a:r>
            <a:endParaRPr lang="en-US" sz="850" dirty="0"/>
          </a:p>
        </p:txBody>
      </p:sp>
      <p:sp>
        <p:nvSpPr>
          <p:cNvPr id="71" name="Text 69"/>
          <p:cNvSpPr/>
          <p:nvPr/>
        </p:nvSpPr>
        <p:spPr>
          <a:xfrm>
            <a:off x="5129332" y="6607731"/>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30-06-2023</a:t>
            </a:r>
            <a:endParaRPr lang="en-US" sz="850" dirty="0"/>
          </a:p>
        </p:txBody>
      </p:sp>
      <p:sp>
        <p:nvSpPr>
          <p:cNvPr id="72" name="Text 70"/>
          <p:cNvSpPr/>
          <p:nvPr/>
        </p:nvSpPr>
        <p:spPr>
          <a:xfrm>
            <a:off x="9735503" y="6607731"/>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8804</a:t>
            </a:r>
            <a:endParaRPr lang="en-US" sz="850" dirty="0"/>
          </a:p>
        </p:txBody>
      </p:sp>
      <p:sp>
        <p:nvSpPr>
          <p:cNvPr id="73" name="Shape 71"/>
          <p:cNvSpPr/>
          <p:nvPr/>
        </p:nvSpPr>
        <p:spPr>
          <a:xfrm>
            <a:off x="404455" y="6864787"/>
            <a:ext cx="13820061" cy="332661"/>
          </a:xfrm>
          <a:prstGeom prst="rect">
            <a:avLst/>
          </a:prstGeom>
          <a:solidFill>
            <a:srgbClr val="000000">
              <a:alpha val="4000"/>
            </a:srgbClr>
          </a:solidFill>
          <a:ln/>
        </p:spPr>
      </p:sp>
      <p:sp>
        <p:nvSpPr>
          <p:cNvPr id="74" name="Text 72"/>
          <p:cNvSpPr/>
          <p:nvPr/>
        </p:nvSpPr>
        <p:spPr>
          <a:xfrm>
            <a:off x="519351" y="6940391"/>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June</a:t>
            </a:r>
            <a:endParaRPr lang="en-US" sz="850" dirty="0"/>
          </a:p>
        </p:txBody>
      </p:sp>
      <p:sp>
        <p:nvSpPr>
          <p:cNvPr id="75" name="Text 73"/>
          <p:cNvSpPr/>
          <p:nvPr/>
        </p:nvSpPr>
        <p:spPr>
          <a:xfrm>
            <a:off x="5129332" y="6940391"/>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03-06-2023</a:t>
            </a:r>
            <a:endParaRPr lang="en-US" sz="850" dirty="0"/>
          </a:p>
        </p:txBody>
      </p:sp>
      <p:sp>
        <p:nvSpPr>
          <p:cNvPr id="76" name="Text 74"/>
          <p:cNvSpPr/>
          <p:nvPr/>
        </p:nvSpPr>
        <p:spPr>
          <a:xfrm>
            <a:off x="9735503" y="6940391"/>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8802</a:t>
            </a:r>
            <a:endParaRPr lang="en-US" sz="850" dirty="0"/>
          </a:p>
        </p:txBody>
      </p:sp>
      <p:sp>
        <p:nvSpPr>
          <p:cNvPr id="77" name="Shape 75"/>
          <p:cNvSpPr/>
          <p:nvPr/>
        </p:nvSpPr>
        <p:spPr>
          <a:xfrm>
            <a:off x="404455" y="7197447"/>
            <a:ext cx="13820061" cy="332661"/>
          </a:xfrm>
          <a:prstGeom prst="rect">
            <a:avLst/>
          </a:prstGeom>
          <a:solidFill>
            <a:srgbClr val="FFFFFF">
              <a:alpha val="4000"/>
            </a:srgbClr>
          </a:solidFill>
          <a:ln/>
        </p:spPr>
      </p:sp>
      <p:sp>
        <p:nvSpPr>
          <p:cNvPr id="78" name="Text 76"/>
          <p:cNvSpPr/>
          <p:nvPr/>
        </p:nvSpPr>
        <p:spPr>
          <a:xfrm>
            <a:off x="519351" y="7273052"/>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June</a:t>
            </a:r>
            <a:endParaRPr lang="en-US" sz="850" dirty="0"/>
          </a:p>
        </p:txBody>
      </p:sp>
      <p:sp>
        <p:nvSpPr>
          <p:cNvPr id="79" name="Text 77"/>
          <p:cNvSpPr/>
          <p:nvPr/>
        </p:nvSpPr>
        <p:spPr>
          <a:xfrm>
            <a:off x="5129332" y="7273052"/>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21-06-2023</a:t>
            </a:r>
            <a:endParaRPr lang="en-US" sz="850" dirty="0"/>
          </a:p>
        </p:txBody>
      </p:sp>
      <p:sp>
        <p:nvSpPr>
          <p:cNvPr id="80" name="Text 78"/>
          <p:cNvSpPr/>
          <p:nvPr/>
        </p:nvSpPr>
        <p:spPr>
          <a:xfrm>
            <a:off x="9735503" y="7273052"/>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7033</a:t>
            </a:r>
            <a:endParaRPr lang="en-US" sz="850" dirty="0"/>
          </a:p>
        </p:txBody>
      </p:sp>
      <p:sp>
        <p:nvSpPr>
          <p:cNvPr id="81" name="Shape 79"/>
          <p:cNvSpPr/>
          <p:nvPr/>
        </p:nvSpPr>
        <p:spPr>
          <a:xfrm>
            <a:off x="404455" y="7530108"/>
            <a:ext cx="13820061" cy="332661"/>
          </a:xfrm>
          <a:prstGeom prst="rect">
            <a:avLst/>
          </a:prstGeom>
          <a:solidFill>
            <a:srgbClr val="000000">
              <a:alpha val="4000"/>
            </a:srgbClr>
          </a:solidFill>
          <a:ln/>
        </p:spPr>
      </p:sp>
      <p:sp>
        <p:nvSpPr>
          <p:cNvPr id="82" name="Text 80"/>
          <p:cNvSpPr/>
          <p:nvPr/>
        </p:nvSpPr>
        <p:spPr>
          <a:xfrm>
            <a:off x="519351" y="7605713"/>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March</a:t>
            </a:r>
            <a:endParaRPr lang="en-US" sz="850" dirty="0"/>
          </a:p>
        </p:txBody>
      </p:sp>
      <p:sp>
        <p:nvSpPr>
          <p:cNvPr id="83" name="Text 81"/>
          <p:cNvSpPr/>
          <p:nvPr/>
        </p:nvSpPr>
        <p:spPr>
          <a:xfrm>
            <a:off x="5129332" y="7605713"/>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21-03-2023</a:t>
            </a:r>
            <a:endParaRPr lang="en-US" sz="850" dirty="0"/>
          </a:p>
        </p:txBody>
      </p:sp>
      <p:sp>
        <p:nvSpPr>
          <p:cNvPr id="84" name="Text 82"/>
          <p:cNvSpPr/>
          <p:nvPr/>
        </p:nvSpPr>
        <p:spPr>
          <a:xfrm>
            <a:off x="9735503" y="7605713"/>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5421</a:t>
            </a:r>
            <a:endParaRPr lang="en-US" sz="850" dirty="0"/>
          </a:p>
        </p:txBody>
      </p:sp>
      <p:sp>
        <p:nvSpPr>
          <p:cNvPr id="85" name="Shape 83"/>
          <p:cNvSpPr/>
          <p:nvPr/>
        </p:nvSpPr>
        <p:spPr>
          <a:xfrm>
            <a:off x="404455" y="7862768"/>
            <a:ext cx="13820061" cy="332661"/>
          </a:xfrm>
          <a:prstGeom prst="rect">
            <a:avLst/>
          </a:prstGeom>
          <a:solidFill>
            <a:srgbClr val="FFFFFF">
              <a:alpha val="4000"/>
            </a:srgbClr>
          </a:solidFill>
          <a:ln/>
        </p:spPr>
      </p:sp>
      <p:sp>
        <p:nvSpPr>
          <p:cNvPr id="86" name="Text 84"/>
          <p:cNvSpPr/>
          <p:nvPr/>
        </p:nvSpPr>
        <p:spPr>
          <a:xfrm>
            <a:off x="519351" y="7938373"/>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March</a:t>
            </a:r>
            <a:endParaRPr lang="en-US" sz="850" dirty="0"/>
          </a:p>
        </p:txBody>
      </p:sp>
      <p:sp>
        <p:nvSpPr>
          <p:cNvPr id="87" name="Text 85"/>
          <p:cNvSpPr/>
          <p:nvPr/>
        </p:nvSpPr>
        <p:spPr>
          <a:xfrm>
            <a:off x="5129332" y="7938373"/>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28-03-2023</a:t>
            </a:r>
            <a:endParaRPr lang="en-US" sz="850" dirty="0"/>
          </a:p>
        </p:txBody>
      </p:sp>
      <p:sp>
        <p:nvSpPr>
          <p:cNvPr id="88" name="Text 86"/>
          <p:cNvSpPr/>
          <p:nvPr/>
        </p:nvSpPr>
        <p:spPr>
          <a:xfrm>
            <a:off x="9735503" y="7938373"/>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2513</a:t>
            </a:r>
            <a:endParaRPr lang="en-US" sz="850" dirty="0"/>
          </a:p>
        </p:txBody>
      </p:sp>
      <p:sp>
        <p:nvSpPr>
          <p:cNvPr id="89" name="Shape 87"/>
          <p:cNvSpPr/>
          <p:nvPr/>
        </p:nvSpPr>
        <p:spPr>
          <a:xfrm>
            <a:off x="404455" y="8195429"/>
            <a:ext cx="13820061" cy="332661"/>
          </a:xfrm>
          <a:prstGeom prst="rect">
            <a:avLst/>
          </a:prstGeom>
          <a:solidFill>
            <a:srgbClr val="000000">
              <a:alpha val="4000"/>
            </a:srgbClr>
          </a:solidFill>
          <a:ln/>
        </p:spPr>
      </p:sp>
      <p:sp>
        <p:nvSpPr>
          <p:cNvPr id="90" name="Text 88"/>
          <p:cNvSpPr/>
          <p:nvPr/>
        </p:nvSpPr>
        <p:spPr>
          <a:xfrm>
            <a:off x="519351" y="8271034"/>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March</a:t>
            </a:r>
            <a:endParaRPr lang="en-US" sz="850" dirty="0"/>
          </a:p>
        </p:txBody>
      </p:sp>
      <p:sp>
        <p:nvSpPr>
          <p:cNvPr id="91" name="Text 89"/>
          <p:cNvSpPr/>
          <p:nvPr/>
        </p:nvSpPr>
        <p:spPr>
          <a:xfrm>
            <a:off x="5129332" y="8271034"/>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25-03-2023</a:t>
            </a:r>
            <a:endParaRPr lang="en-US" sz="850" dirty="0"/>
          </a:p>
        </p:txBody>
      </p:sp>
      <p:sp>
        <p:nvSpPr>
          <p:cNvPr id="92" name="Text 90"/>
          <p:cNvSpPr/>
          <p:nvPr/>
        </p:nvSpPr>
        <p:spPr>
          <a:xfrm>
            <a:off x="9735503" y="8271034"/>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2356</a:t>
            </a:r>
            <a:endParaRPr lang="en-US" sz="850" dirty="0"/>
          </a:p>
        </p:txBody>
      </p:sp>
      <p:sp>
        <p:nvSpPr>
          <p:cNvPr id="93" name="Shape 91"/>
          <p:cNvSpPr/>
          <p:nvPr/>
        </p:nvSpPr>
        <p:spPr>
          <a:xfrm>
            <a:off x="404455" y="8528090"/>
            <a:ext cx="13820061" cy="332661"/>
          </a:xfrm>
          <a:prstGeom prst="rect">
            <a:avLst/>
          </a:prstGeom>
          <a:solidFill>
            <a:srgbClr val="FFFFFF">
              <a:alpha val="4000"/>
            </a:srgbClr>
          </a:solidFill>
          <a:ln/>
        </p:spPr>
      </p:sp>
      <p:sp>
        <p:nvSpPr>
          <p:cNvPr id="94" name="Text 92"/>
          <p:cNvSpPr/>
          <p:nvPr/>
        </p:nvSpPr>
        <p:spPr>
          <a:xfrm>
            <a:off x="519351" y="8603694"/>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May</a:t>
            </a:r>
            <a:endParaRPr lang="en-US" sz="850" dirty="0"/>
          </a:p>
        </p:txBody>
      </p:sp>
      <p:sp>
        <p:nvSpPr>
          <p:cNvPr id="95" name="Text 93"/>
          <p:cNvSpPr/>
          <p:nvPr/>
        </p:nvSpPr>
        <p:spPr>
          <a:xfrm>
            <a:off x="5129332" y="8603694"/>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08-05-2023</a:t>
            </a:r>
            <a:endParaRPr lang="en-US" sz="850" dirty="0"/>
          </a:p>
        </p:txBody>
      </p:sp>
      <p:sp>
        <p:nvSpPr>
          <p:cNvPr id="96" name="Text 94"/>
          <p:cNvSpPr/>
          <p:nvPr/>
        </p:nvSpPr>
        <p:spPr>
          <a:xfrm>
            <a:off x="9735503" y="8603694"/>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8872</a:t>
            </a:r>
            <a:endParaRPr lang="en-US" sz="850" dirty="0"/>
          </a:p>
        </p:txBody>
      </p:sp>
      <p:sp>
        <p:nvSpPr>
          <p:cNvPr id="97" name="Shape 95"/>
          <p:cNvSpPr/>
          <p:nvPr/>
        </p:nvSpPr>
        <p:spPr>
          <a:xfrm>
            <a:off x="404455" y="8860750"/>
            <a:ext cx="13820061" cy="332661"/>
          </a:xfrm>
          <a:prstGeom prst="rect">
            <a:avLst/>
          </a:prstGeom>
          <a:solidFill>
            <a:srgbClr val="000000">
              <a:alpha val="4000"/>
            </a:srgbClr>
          </a:solidFill>
          <a:ln/>
        </p:spPr>
      </p:sp>
      <p:sp>
        <p:nvSpPr>
          <p:cNvPr id="98" name="Text 96"/>
          <p:cNvSpPr/>
          <p:nvPr/>
        </p:nvSpPr>
        <p:spPr>
          <a:xfrm>
            <a:off x="519351" y="8936355"/>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May</a:t>
            </a:r>
            <a:endParaRPr lang="en-US" sz="850" dirty="0"/>
          </a:p>
        </p:txBody>
      </p:sp>
      <p:sp>
        <p:nvSpPr>
          <p:cNvPr id="99" name="Text 97"/>
          <p:cNvSpPr/>
          <p:nvPr/>
        </p:nvSpPr>
        <p:spPr>
          <a:xfrm>
            <a:off x="5129332" y="8936355"/>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20-05-2023</a:t>
            </a:r>
            <a:endParaRPr lang="en-US" sz="850" dirty="0"/>
          </a:p>
        </p:txBody>
      </p:sp>
      <p:sp>
        <p:nvSpPr>
          <p:cNvPr id="100" name="Text 98"/>
          <p:cNvSpPr/>
          <p:nvPr/>
        </p:nvSpPr>
        <p:spPr>
          <a:xfrm>
            <a:off x="9735503" y="8936355"/>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6169</a:t>
            </a:r>
            <a:endParaRPr lang="en-US" sz="850" dirty="0"/>
          </a:p>
        </p:txBody>
      </p:sp>
      <p:sp>
        <p:nvSpPr>
          <p:cNvPr id="101" name="Shape 99"/>
          <p:cNvSpPr/>
          <p:nvPr/>
        </p:nvSpPr>
        <p:spPr>
          <a:xfrm>
            <a:off x="404455" y="9193411"/>
            <a:ext cx="13820061" cy="332661"/>
          </a:xfrm>
          <a:prstGeom prst="rect">
            <a:avLst/>
          </a:prstGeom>
          <a:solidFill>
            <a:srgbClr val="FFFFFF">
              <a:alpha val="4000"/>
            </a:srgbClr>
          </a:solidFill>
          <a:ln/>
        </p:spPr>
      </p:sp>
      <p:sp>
        <p:nvSpPr>
          <p:cNvPr id="102" name="Text 100"/>
          <p:cNvSpPr/>
          <p:nvPr/>
        </p:nvSpPr>
        <p:spPr>
          <a:xfrm>
            <a:off x="519351" y="9269016"/>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May</a:t>
            </a:r>
            <a:endParaRPr lang="en-US" sz="850" dirty="0"/>
          </a:p>
        </p:txBody>
      </p:sp>
      <p:sp>
        <p:nvSpPr>
          <p:cNvPr id="103" name="Text 101"/>
          <p:cNvSpPr/>
          <p:nvPr/>
        </p:nvSpPr>
        <p:spPr>
          <a:xfrm>
            <a:off x="5129332" y="9269016"/>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12-05-2023</a:t>
            </a:r>
            <a:endParaRPr lang="en-US" sz="850" dirty="0"/>
          </a:p>
        </p:txBody>
      </p:sp>
      <p:sp>
        <p:nvSpPr>
          <p:cNvPr id="104" name="Text 102"/>
          <p:cNvSpPr/>
          <p:nvPr/>
        </p:nvSpPr>
        <p:spPr>
          <a:xfrm>
            <a:off x="9735503" y="9269016"/>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6051</a:t>
            </a:r>
            <a:endParaRPr lang="en-US" sz="850" dirty="0"/>
          </a:p>
        </p:txBody>
      </p:sp>
      <p:sp>
        <p:nvSpPr>
          <p:cNvPr id="105" name="Shape 103"/>
          <p:cNvSpPr/>
          <p:nvPr/>
        </p:nvSpPr>
        <p:spPr>
          <a:xfrm>
            <a:off x="404455" y="9526072"/>
            <a:ext cx="13820061" cy="332661"/>
          </a:xfrm>
          <a:prstGeom prst="rect">
            <a:avLst/>
          </a:prstGeom>
          <a:solidFill>
            <a:srgbClr val="000000">
              <a:alpha val="4000"/>
            </a:srgbClr>
          </a:solidFill>
          <a:ln/>
        </p:spPr>
      </p:sp>
      <p:sp>
        <p:nvSpPr>
          <p:cNvPr id="106" name="Text 104"/>
          <p:cNvSpPr/>
          <p:nvPr/>
        </p:nvSpPr>
        <p:spPr>
          <a:xfrm>
            <a:off x="519351" y="9601676"/>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September</a:t>
            </a:r>
            <a:endParaRPr lang="en-US" sz="850" dirty="0"/>
          </a:p>
        </p:txBody>
      </p:sp>
      <p:sp>
        <p:nvSpPr>
          <p:cNvPr id="107" name="Text 105"/>
          <p:cNvSpPr/>
          <p:nvPr/>
        </p:nvSpPr>
        <p:spPr>
          <a:xfrm>
            <a:off x="5129332" y="9601676"/>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16-09-2023</a:t>
            </a:r>
            <a:endParaRPr lang="en-US" sz="850" dirty="0"/>
          </a:p>
        </p:txBody>
      </p:sp>
      <p:sp>
        <p:nvSpPr>
          <p:cNvPr id="108" name="Text 106"/>
          <p:cNvSpPr/>
          <p:nvPr/>
        </p:nvSpPr>
        <p:spPr>
          <a:xfrm>
            <a:off x="9735503" y="9601676"/>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3849</a:t>
            </a:r>
            <a:endParaRPr lang="en-US" sz="850" dirty="0"/>
          </a:p>
        </p:txBody>
      </p:sp>
      <p:sp>
        <p:nvSpPr>
          <p:cNvPr id="109" name="Shape 107"/>
          <p:cNvSpPr/>
          <p:nvPr/>
        </p:nvSpPr>
        <p:spPr>
          <a:xfrm>
            <a:off x="404455" y="9858732"/>
            <a:ext cx="13820061" cy="332661"/>
          </a:xfrm>
          <a:prstGeom prst="rect">
            <a:avLst/>
          </a:prstGeom>
          <a:solidFill>
            <a:srgbClr val="FFFFFF">
              <a:alpha val="4000"/>
            </a:srgbClr>
          </a:solidFill>
          <a:ln/>
        </p:spPr>
      </p:sp>
      <p:sp>
        <p:nvSpPr>
          <p:cNvPr id="110" name="Text 108"/>
          <p:cNvSpPr/>
          <p:nvPr/>
        </p:nvSpPr>
        <p:spPr>
          <a:xfrm>
            <a:off x="519351" y="9934337"/>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September</a:t>
            </a:r>
            <a:endParaRPr lang="en-US" sz="850" dirty="0"/>
          </a:p>
        </p:txBody>
      </p:sp>
      <p:sp>
        <p:nvSpPr>
          <p:cNvPr id="111" name="Text 109"/>
          <p:cNvSpPr/>
          <p:nvPr/>
        </p:nvSpPr>
        <p:spPr>
          <a:xfrm>
            <a:off x="5129332" y="9934337"/>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22-09-2023</a:t>
            </a:r>
            <a:endParaRPr lang="en-US" sz="850" dirty="0"/>
          </a:p>
        </p:txBody>
      </p:sp>
      <p:sp>
        <p:nvSpPr>
          <p:cNvPr id="112" name="Text 110"/>
          <p:cNvSpPr/>
          <p:nvPr/>
        </p:nvSpPr>
        <p:spPr>
          <a:xfrm>
            <a:off x="9735503" y="9934337"/>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3570</a:t>
            </a:r>
            <a:endParaRPr lang="en-US" sz="850" dirty="0"/>
          </a:p>
        </p:txBody>
      </p:sp>
      <p:sp>
        <p:nvSpPr>
          <p:cNvPr id="113" name="Shape 111"/>
          <p:cNvSpPr/>
          <p:nvPr/>
        </p:nvSpPr>
        <p:spPr>
          <a:xfrm>
            <a:off x="404455" y="10191393"/>
            <a:ext cx="13820061" cy="332661"/>
          </a:xfrm>
          <a:prstGeom prst="rect">
            <a:avLst/>
          </a:prstGeom>
          <a:solidFill>
            <a:srgbClr val="000000">
              <a:alpha val="4000"/>
            </a:srgbClr>
          </a:solidFill>
          <a:ln/>
        </p:spPr>
      </p:sp>
      <p:sp>
        <p:nvSpPr>
          <p:cNvPr id="114" name="Text 112"/>
          <p:cNvSpPr/>
          <p:nvPr/>
        </p:nvSpPr>
        <p:spPr>
          <a:xfrm>
            <a:off x="519351" y="10266998"/>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September</a:t>
            </a:r>
            <a:endParaRPr lang="en-US" sz="850" dirty="0"/>
          </a:p>
        </p:txBody>
      </p:sp>
      <p:sp>
        <p:nvSpPr>
          <p:cNvPr id="115" name="Text 113"/>
          <p:cNvSpPr/>
          <p:nvPr/>
        </p:nvSpPr>
        <p:spPr>
          <a:xfrm>
            <a:off x="5129332" y="10266998"/>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21-09-2023</a:t>
            </a:r>
            <a:endParaRPr lang="en-US" sz="850" dirty="0"/>
          </a:p>
        </p:txBody>
      </p:sp>
      <p:sp>
        <p:nvSpPr>
          <p:cNvPr id="116" name="Text 114"/>
          <p:cNvSpPr/>
          <p:nvPr/>
        </p:nvSpPr>
        <p:spPr>
          <a:xfrm>
            <a:off x="9735503" y="10266998"/>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D6D9D7"/>
                </a:solidFill>
                <a:latin typeface="Inter" pitchFamily="34" charset="0"/>
                <a:ea typeface="Inter" pitchFamily="34" charset="-122"/>
                <a:cs typeface="Inter" pitchFamily="34" charset="-120"/>
              </a:rPr>
              <a:t>2285</a:t>
            </a:r>
            <a:endParaRPr lang="en-US" sz="8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692706" y="545663"/>
            <a:ext cx="10106382" cy="618530"/>
          </a:xfrm>
          <a:prstGeom prst="rect">
            <a:avLst/>
          </a:prstGeom>
          <a:noFill/>
          <a:ln/>
        </p:spPr>
        <p:txBody>
          <a:bodyPr wrap="none" lIns="0" tIns="0" rIns="0" bIns="0" rtlCol="0" anchor="t"/>
          <a:lstStyle/>
          <a:p>
            <a:pPr marL="0" indent="0" algn="l">
              <a:lnSpc>
                <a:spcPts val="4850"/>
              </a:lnSpc>
              <a:buNone/>
            </a:pPr>
            <a:r>
              <a:rPr lang="en-US" sz="3850" dirty="0">
                <a:solidFill>
                  <a:srgbClr val="F7F7F8"/>
                </a:solidFill>
                <a:latin typeface="DM Sans Medium" pitchFamily="34" charset="0"/>
                <a:ea typeface="DM Sans Medium" pitchFamily="34" charset="-122"/>
                <a:cs typeface="DM Sans Medium" pitchFamily="34" charset="-120"/>
              </a:rPr>
              <a:t>Stored Procedure for Weekly Shares Report</a:t>
            </a:r>
            <a:endParaRPr lang="en-US" sz="3850" dirty="0"/>
          </a:p>
        </p:txBody>
      </p:sp>
      <p:sp>
        <p:nvSpPr>
          <p:cNvPr id="3" name="Text 1"/>
          <p:cNvSpPr/>
          <p:nvPr/>
        </p:nvSpPr>
        <p:spPr>
          <a:xfrm>
            <a:off x="692706" y="1559957"/>
            <a:ext cx="13244989" cy="316587"/>
          </a:xfrm>
          <a:prstGeom prst="rect">
            <a:avLst/>
          </a:prstGeom>
          <a:noFill/>
          <a:ln/>
        </p:spPr>
        <p:txBody>
          <a:bodyPr wrap="none" lIns="0" tIns="0" rIns="0" bIns="0" rtlCol="0" anchor="t"/>
          <a:lstStyle/>
          <a:p>
            <a:pPr marL="0" indent="0" algn="l">
              <a:lnSpc>
                <a:spcPts val="2450"/>
              </a:lnSpc>
              <a:buNone/>
            </a:pPr>
            <a:r>
              <a:rPr lang="en-US" sz="1550" dirty="0">
                <a:solidFill>
                  <a:srgbClr val="D6D9D7"/>
                </a:solidFill>
                <a:latin typeface="Inter" pitchFamily="34" charset="0"/>
                <a:ea typeface="Inter" pitchFamily="34" charset="-122"/>
                <a:cs typeface="Inter" pitchFamily="34" charset="-120"/>
              </a:rPr>
              <a:t>This stored procedure takes the 'Week_no' as input and generates a report displaying the total shares for each 'Post_type'.</a:t>
            </a:r>
            <a:endParaRPr lang="en-US" sz="1550" dirty="0"/>
          </a:p>
        </p:txBody>
      </p:sp>
      <p:sp>
        <p:nvSpPr>
          <p:cNvPr id="4" name="Shape 2"/>
          <p:cNvSpPr/>
          <p:nvPr/>
        </p:nvSpPr>
        <p:spPr>
          <a:xfrm>
            <a:off x="692706" y="2099191"/>
            <a:ext cx="13244989" cy="5045512"/>
          </a:xfrm>
          <a:prstGeom prst="roundRect">
            <a:avLst>
              <a:gd name="adj" fmla="val 588"/>
            </a:avLst>
          </a:prstGeom>
          <a:solidFill>
            <a:srgbClr val="110745"/>
          </a:solidFill>
          <a:ln/>
        </p:spPr>
      </p:sp>
      <p:sp>
        <p:nvSpPr>
          <p:cNvPr id="5" name="Shape 3"/>
          <p:cNvSpPr/>
          <p:nvPr/>
        </p:nvSpPr>
        <p:spPr>
          <a:xfrm>
            <a:off x="682823" y="2099191"/>
            <a:ext cx="13264753" cy="5045512"/>
          </a:xfrm>
          <a:prstGeom prst="roundRect">
            <a:avLst>
              <a:gd name="adj" fmla="val 588"/>
            </a:avLst>
          </a:prstGeom>
          <a:solidFill>
            <a:srgbClr val="110745"/>
          </a:solidFill>
          <a:ln/>
        </p:spPr>
      </p:sp>
      <p:sp>
        <p:nvSpPr>
          <p:cNvPr id="6" name="Text 4"/>
          <p:cNvSpPr/>
          <p:nvPr/>
        </p:nvSpPr>
        <p:spPr>
          <a:xfrm>
            <a:off x="880705" y="2247543"/>
            <a:ext cx="12868989" cy="4748808"/>
          </a:xfrm>
          <a:prstGeom prst="rect">
            <a:avLst/>
          </a:prstGeom>
          <a:noFill/>
          <a:ln/>
        </p:spPr>
        <p:txBody>
          <a:bodyPr wrap="square" lIns="0" tIns="0" rIns="0" bIns="0" rtlCol="0" anchor="t"/>
          <a:lstStyle/>
          <a:p>
            <a:pPr marL="0" indent="0" algn="l">
              <a:lnSpc>
                <a:spcPts val="2450"/>
              </a:lnSpc>
              <a:buNone/>
            </a:pPr>
            <a:r>
              <a:rPr lang="en-US" sz="1550" dirty="0">
                <a:solidFill>
                  <a:srgbClr val="D6D9D7"/>
                </a:solidFill>
                <a:highlight>
                  <a:srgbClr val="110745"/>
                </a:highlight>
                <a:latin typeface="Consolas" pitchFamily="34" charset="0"/>
                <a:ea typeface="Consolas" pitchFamily="34" charset="-122"/>
                <a:cs typeface="Consolas" pitchFamily="34" charset="-120"/>
              </a:rPr>
              <a:t>CREATE DEFINER=`root`@`localhost` PROCEDURE `Get_Shares_ByWeek`(IN input_week varchar(4))BEGIN    SELECT         f.post_type,        SUM(f.shares) AS total_shares    FROM         fact_content f    JOIN         dim_dates d ON f.date = d.date    WHERE         d.week_no = input_week    GROUP BY         f.post_type;ENDcall gdb0120.Get_Shares_ByWeek('W15');</a:t>
            </a:r>
            <a:endParaRPr lang="en-US" sz="1550" dirty="0"/>
          </a:p>
        </p:txBody>
      </p:sp>
      <p:sp>
        <p:nvSpPr>
          <p:cNvPr id="7" name="Text 5"/>
          <p:cNvSpPr/>
          <p:nvPr/>
        </p:nvSpPr>
        <p:spPr>
          <a:xfrm>
            <a:off x="692706" y="7367349"/>
            <a:ext cx="13244989" cy="316587"/>
          </a:xfrm>
          <a:prstGeom prst="rect">
            <a:avLst/>
          </a:prstGeom>
          <a:noFill/>
          <a:ln/>
        </p:spPr>
        <p:txBody>
          <a:bodyPr wrap="none" lIns="0" tIns="0" rIns="0" bIns="0" rtlCol="0" anchor="t"/>
          <a:lstStyle/>
          <a:p>
            <a:pPr marL="0" indent="0" algn="l">
              <a:lnSpc>
                <a:spcPts val="2450"/>
              </a:lnSpc>
              <a:buNone/>
            </a:pPr>
            <a:endParaRPr lang="en-US" sz="155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1900118"/>
            <a:ext cx="9641443" cy="708779"/>
          </a:xfrm>
          <a:prstGeom prst="rect">
            <a:avLst/>
          </a:prstGeom>
          <a:noFill/>
          <a:ln/>
        </p:spPr>
        <p:txBody>
          <a:bodyPr wrap="non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Total Shares by Post Type – Week 15</a:t>
            </a:r>
            <a:endParaRPr lang="en-US" sz="4450" dirty="0"/>
          </a:p>
        </p:txBody>
      </p:sp>
      <p:sp>
        <p:nvSpPr>
          <p:cNvPr id="3" name="Shape 1"/>
          <p:cNvSpPr/>
          <p:nvPr/>
        </p:nvSpPr>
        <p:spPr>
          <a:xfrm>
            <a:off x="793790" y="3062526"/>
            <a:ext cx="13042821" cy="3266837"/>
          </a:xfrm>
          <a:prstGeom prst="roundRect">
            <a:avLst>
              <a:gd name="adj" fmla="val 1042"/>
            </a:avLst>
          </a:prstGeom>
          <a:noFill/>
          <a:ln w="7620">
            <a:solidFill>
              <a:srgbClr val="FFFFFF">
                <a:alpha val="24000"/>
              </a:srgbClr>
            </a:solidFill>
            <a:prstDash val="solid"/>
          </a:ln>
        </p:spPr>
      </p:sp>
      <p:sp>
        <p:nvSpPr>
          <p:cNvPr id="4" name="Shape 2"/>
          <p:cNvSpPr/>
          <p:nvPr/>
        </p:nvSpPr>
        <p:spPr>
          <a:xfrm>
            <a:off x="801410" y="3070146"/>
            <a:ext cx="13027581" cy="650319"/>
          </a:xfrm>
          <a:prstGeom prst="rect">
            <a:avLst/>
          </a:prstGeom>
          <a:solidFill>
            <a:srgbClr val="FFFFFF">
              <a:alpha val="4000"/>
            </a:srgbClr>
          </a:solidFill>
          <a:ln/>
        </p:spPr>
      </p:sp>
      <p:sp>
        <p:nvSpPr>
          <p:cNvPr id="5" name="Text 3"/>
          <p:cNvSpPr/>
          <p:nvPr/>
        </p:nvSpPr>
        <p:spPr>
          <a:xfrm>
            <a:off x="1028224" y="3213854"/>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Post Type</a:t>
            </a:r>
            <a:endParaRPr lang="en-US" sz="1750" dirty="0"/>
          </a:p>
        </p:txBody>
      </p:sp>
      <p:sp>
        <p:nvSpPr>
          <p:cNvPr id="6" name="Text 4"/>
          <p:cNvSpPr/>
          <p:nvPr/>
        </p:nvSpPr>
        <p:spPr>
          <a:xfrm>
            <a:off x="7545824" y="3213854"/>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Total Shares</a:t>
            </a:r>
            <a:endParaRPr lang="en-US" sz="1750" dirty="0"/>
          </a:p>
        </p:txBody>
      </p:sp>
      <p:sp>
        <p:nvSpPr>
          <p:cNvPr id="7" name="Shape 5"/>
          <p:cNvSpPr/>
          <p:nvPr/>
        </p:nvSpPr>
        <p:spPr>
          <a:xfrm>
            <a:off x="801410" y="3720465"/>
            <a:ext cx="13027581" cy="650319"/>
          </a:xfrm>
          <a:prstGeom prst="rect">
            <a:avLst/>
          </a:prstGeom>
          <a:solidFill>
            <a:srgbClr val="000000">
              <a:alpha val="4000"/>
            </a:srgbClr>
          </a:solidFill>
          <a:ln/>
        </p:spPr>
      </p:sp>
      <p:sp>
        <p:nvSpPr>
          <p:cNvPr id="8" name="Text 6"/>
          <p:cNvSpPr/>
          <p:nvPr/>
        </p:nvSpPr>
        <p:spPr>
          <a:xfrm>
            <a:off x="1028224" y="3864173"/>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IG Image</a:t>
            </a:r>
            <a:endParaRPr lang="en-US" sz="1750" dirty="0"/>
          </a:p>
        </p:txBody>
      </p:sp>
      <p:sp>
        <p:nvSpPr>
          <p:cNvPr id="9" name="Text 7"/>
          <p:cNvSpPr/>
          <p:nvPr/>
        </p:nvSpPr>
        <p:spPr>
          <a:xfrm>
            <a:off x="7545824" y="3864173"/>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449</a:t>
            </a:r>
            <a:endParaRPr lang="en-US" sz="1750" dirty="0"/>
          </a:p>
        </p:txBody>
      </p:sp>
      <p:sp>
        <p:nvSpPr>
          <p:cNvPr id="10" name="Shape 8"/>
          <p:cNvSpPr/>
          <p:nvPr/>
        </p:nvSpPr>
        <p:spPr>
          <a:xfrm>
            <a:off x="801410" y="4370784"/>
            <a:ext cx="13027581" cy="650319"/>
          </a:xfrm>
          <a:prstGeom prst="rect">
            <a:avLst/>
          </a:prstGeom>
          <a:solidFill>
            <a:srgbClr val="FFFFFF">
              <a:alpha val="4000"/>
            </a:srgbClr>
          </a:solidFill>
          <a:ln/>
        </p:spPr>
      </p:sp>
      <p:sp>
        <p:nvSpPr>
          <p:cNvPr id="11" name="Text 9"/>
          <p:cNvSpPr/>
          <p:nvPr/>
        </p:nvSpPr>
        <p:spPr>
          <a:xfrm>
            <a:off x="1028224" y="4514493"/>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IG Video</a:t>
            </a:r>
            <a:endParaRPr lang="en-US" sz="1750" dirty="0"/>
          </a:p>
        </p:txBody>
      </p:sp>
      <p:sp>
        <p:nvSpPr>
          <p:cNvPr id="12" name="Text 10"/>
          <p:cNvSpPr/>
          <p:nvPr/>
        </p:nvSpPr>
        <p:spPr>
          <a:xfrm>
            <a:off x="7545824" y="4514493"/>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569</a:t>
            </a:r>
            <a:endParaRPr lang="en-US" sz="1750" dirty="0"/>
          </a:p>
        </p:txBody>
      </p:sp>
      <p:sp>
        <p:nvSpPr>
          <p:cNvPr id="13" name="Shape 11"/>
          <p:cNvSpPr/>
          <p:nvPr/>
        </p:nvSpPr>
        <p:spPr>
          <a:xfrm>
            <a:off x="801410" y="5021104"/>
            <a:ext cx="13027581" cy="650319"/>
          </a:xfrm>
          <a:prstGeom prst="rect">
            <a:avLst/>
          </a:prstGeom>
          <a:solidFill>
            <a:srgbClr val="000000">
              <a:alpha val="4000"/>
            </a:srgbClr>
          </a:solidFill>
          <a:ln/>
        </p:spPr>
      </p:sp>
      <p:sp>
        <p:nvSpPr>
          <p:cNvPr id="14" name="Text 12"/>
          <p:cNvSpPr/>
          <p:nvPr/>
        </p:nvSpPr>
        <p:spPr>
          <a:xfrm>
            <a:off x="1028224" y="5164812"/>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IG Reel</a:t>
            </a:r>
            <a:endParaRPr lang="en-US" sz="1750" dirty="0"/>
          </a:p>
        </p:txBody>
      </p:sp>
      <p:sp>
        <p:nvSpPr>
          <p:cNvPr id="15" name="Text 13"/>
          <p:cNvSpPr/>
          <p:nvPr/>
        </p:nvSpPr>
        <p:spPr>
          <a:xfrm>
            <a:off x="7545824" y="5164812"/>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955</a:t>
            </a:r>
            <a:endParaRPr lang="en-US" sz="1750" dirty="0"/>
          </a:p>
        </p:txBody>
      </p:sp>
      <p:sp>
        <p:nvSpPr>
          <p:cNvPr id="16" name="Shape 14"/>
          <p:cNvSpPr/>
          <p:nvPr/>
        </p:nvSpPr>
        <p:spPr>
          <a:xfrm>
            <a:off x="801410" y="5671423"/>
            <a:ext cx="13027581" cy="650319"/>
          </a:xfrm>
          <a:prstGeom prst="rect">
            <a:avLst/>
          </a:prstGeom>
          <a:solidFill>
            <a:srgbClr val="FFFFFF">
              <a:alpha val="4000"/>
            </a:srgbClr>
          </a:solidFill>
          <a:ln/>
        </p:spPr>
      </p:sp>
      <p:sp>
        <p:nvSpPr>
          <p:cNvPr id="17" name="Text 15"/>
          <p:cNvSpPr/>
          <p:nvPr/>
        </p:nvSpPr>
        <p:spPr>
          <a:xfrm>
            <a:off x="1028224" y="5815132"/>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IG Carousel</a:t>
            </a:r>
            <a:endParaRPr lang="en-US" sz="1750" dirty="0"/>
          </a:p>
        </p:txBody>
      </p:sp>
      <p:sp>
        <p:nvSpPr>
          <p:cNvPr id="18" name="Text 16"/>
          <p:cNvSpPr/>
          <p:nvPr/>
        </p:nvSpPr>
        <p:spPr>
          <a:xfrm>
            <a:off x="7545824" y="5815132"/>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11</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473035" y="371713"/>
            <a:ext cx="4869180" cy="422434"/>
          </a:xfrm>
          <a:prstGeom prst="rect">
            <a:avLst/>
          </a:prstGeom>
          <a:noFill/>
          <a:ln/>
        </p:spPr>
        <p:txBody>
          <a:bodyPr wrap="none" lIns="0" tIns="0" rIns="0" bIns="0" rtlCol="0" anchor="t"/>
          <a:lstStyle/>
          <a:p>
            <a:pPr marL="0" indent="0" algn="l">
              <a:lnSpc>
                <a:spcPts val="3300"/>
              </a:lnSpc>
              <a:buNone/>
            </a:pPr>
            <a:r>
              <a:rPr lang="en-US" sz="2650" dirty="0">
                <a:solidFill>
                  <a:srgbClr val="F7F7F8"/>
                </a:solidFill>
                <a:latin typeface="DM Sans Medium" pitchFamily="34" charset="0"/>
                <a:ea typeface="DM Sans Medium" pitchFamily="34" charset="-122"/>
                <a:cs typeface="DM Sans Medium" pitchFamily="34" charset="-120"/>
              </a:rPr>
              <a:t>Key Takeaways and Next Steps</a:t>
            </a:r>
            <a:endParaRPr lang="en-US" sz="2650" dirty="0"/>
          </a:p>
        </p:txBody>
      </p:sp>
      <p:sp>
        <p:nvSpPr>
          <p:cNvPr id="3" name="Text 1"/>
          <p:cNvSpPr/>
          <p:nvPr/>
        </p:nvSpPr>
        <p:spPr>
          <a:xfrm>
            <a:off x="473035" y="1064419"/>
            <a:ext cx="13684329" cy="216218"/>
          </a:xfrm>
          <a:prstGeom prst="rect">
            <a:avLst/>
          </a:prstGeom>
          <a:noFill/>
          <a:ln/>
        </p:spPr>
        <p:txBody>
          <a:bodyPr wrap="none" lIns="0" tIns="0" rIns="0" bIns="0" rtlCol="0" anchor="t"/>
          <a:lstStyle/>
          <a:p>
            <a:pPr marL="0" indent="0" algn="l">
              <a:lnSpc>
                <a:spcPts val="1700"/>
              </a:lnSpc>
              <a:buNone/>
            </a:pPr>
            <a:r>
              <a:rPr lang="en-US" sz="1050" dirty="0">
                <a:solidFill>
                  <a:srgbClr val="D6D9D7"/>
                </a:solidFill>
                <a:latin typeface="Inter" pitchFamily="34" charset="0"/>
                <a:ea typeface="Inter" pitchFamily="34" charset="-122"/>
                <a:cs typeface="Inter" pitchFamily="34" charset="-120"/>
              </a:rPr>
              <a:t>Our SQL analysis reveals actionable insights for optimizing Instagram strategy and engaging our audience more effectively.</a:t>
            </a:r>
            <a:endParaRPr lang="en-US" sz="1050" dirty="0"/>
          </a:p>
        </p:txBody>
      </p:sp>
      <p:pic>
        <p:nvPicPr>
          <p:cNvPr id="4" name="Image 0" descr="preencoded.png"/>
          <p:cNvPicPr>
            <a:picLocks noChangeAspect="1"/>
          </p:cNvPicPr>
          <p:nvPr/>
        </p:nvPicPr>
        <p:blipFill>
          <a:blip r:embed="rId3"/>
          <a:stretch>
            <a:fillRect/>
          </a:stretch>
        </p:blipFill>
        <p:spPr>
          <a:xfrm>
            <a:off x="473035" y="1584722"/>
            <a:ext cx="337899" cy="337899"/>
          </a:xfrm>
          <a:prstGeom prst="rect">
            <a:avLst/>
          </a:prstGeom>
        </p:spPr>
      </p:pic>
      <p:sp>
        <p:nvSpPr>
          <p:cNvPr id="5" name="Text 2"/>
          <p:cNvSpPr/>
          <p:nvPr/>
        </p:nvSpPr>
        <p:spPr>
          <a:xfrm>
            <a:off x="473035" y="2091571"/>
            <a:ext cx="1689735" cy="211098"/>
          </a:xfrm>
          <a:prstGeom prst="rect">
            <a:avLst/>
          </a:prstGeom>
          <a:noFill/>
          <a:ln/>
        </p:spPr>
        <p:txBody>
          <a:bodyPr wrap="none" lIns="0" tIns="0" rIns="0" bIns="0" rtlCol="0" anchor="t"/>
          <a:lstStyle/>
          <a:p>
            <a:pPr marL="0" indent="0" algn="l">
              <a:lnSpc>
                <a:spcPts val="1650"/>
              </a:lnSpc>
              <a:buNone/>
            </a:pPr>
            <a:r>
              <a:rPr lang="en-US" sz="1300" dirty="0">
                <a:solidFill>
                  <a:srgbClr val="D6D9D7"/>
                </a:solidFill>
                <a:latin typeface="DM Sans Medium" pitchFamily="34" charset="0"/>
                <a:ea typeface="DM Sans Medium" pitchFamily="34" charset="-122"/>
                <a:cs typeface="DM Sans Medium" pitchFamily="34" charset="-120"/>
              </a:rPr>
              <a:t>Growth Trends</a:t>
            </a:r>
            <a:endParaRPr lang="en-US" sz="1300" dirty="0"/>
          </a:p>
        </p:txBody>
      </p:sp>
      <p:sp>
        <p:nvSpPr>
          <p:cNvPr id="6" name="Text 3"/>
          <p:cNvSpPr/>
          <p:nvPr/>
        </p:nvSpPr>
        <p:spPr>
          <a:xfrm>
            <a:off x="473035" y="2437805"/>
            <a:ext cx="6677263" cy="432435"/>
          </a:xfrm>
          <a:prstGeom prst="rect">
            <a:avLst/>
          </a:prstGeom>
          <a:noFill/>
          <a:ln/>
        </p:spPr>
        <p:txBody>
          <a:bodyPr wrap="square" lIns="0" tIns="0" rIns="0" bIns="0" rtlCol="0" anchor="t"/>
          <a:lstStyle/>
          <a:p>
            <a:pPr marL="0" indent="0" algn="l">
              <a:lnSpc>
                <a:spcPts val="1700"/>
              </a:lnSpc>
              <a:buNone/>
            </a:pPr>
            <a:r>
              <a:rPr lang="en-US" sz="1050" dirty="0">
                <a:solidFill>
                  <a:srgbClr val="D6D9D7"/>
                </a:solidFill>
                <a:latin typeface="Inter" pitchFamily="34" charset="0"/>
                <a:ea typeface="Inter" pitchFamily="34" charset="-122"/>
                <a:cs typeface="Inter" pitchFamily="34" charset="-120"/>
              </a:rPr>
              <a:t>Monthly new followers and profile visits show clear growth patterns, indicating effective audience acquisition strategies.</a:t>
            </a:r>
            <a:endParaRPr lang="en-US" sz="1050" dirty="0"/>
          </a:p>
        </p:txBody>
      </p:sp>
      <p:pic>
        <p:nvPicPr>
          <p:cNvPr id="7" name="Image 1" descr="preencoded.png"/>
          <p:cNvPicPr>
            <a:picLocks noChangeAspect="1"/>
          </p:cNvPicPr>
          <p:nvPr/>
        </p:nvPicPr>
        <p:blipFill>
          <a:blip r:embed="rId4"/>
          <a:stretch>
            <a:fillRect/>
          </a:stretch>
        </p:blipFill>
        <p:spPr>
          <a:xfrm>
            <a:off x="473035" y="3208139"/>
            <a:ext cx="337899" cy="337899"/>
          </a:xfrm>
          <a:prstGeom prst="rect">
            <a:avLst/>
          </a:prstGeom>
        </p:spPr>
      </p:pic>
      <p:sp>
        <p:nvSpPr>
          <p:cNvPr id="8" name="Text 4"/>
          <p:cNvSpPr/>
          <p:nvPr/>
        </p:nvSpPr>
        <p:spPr>
          <a:xfrm>
            <a:off x="473035" y="3714988"/>
            <a:ext cx="1766649" cy="211098"/>
          </a:xfrm>
          <a:prstGeom prst="rect">
            <a:avLst/>
          </a:prstGeom>
          <a:noFill/>
          <a:ln/>
        </p:spPr>
        <p:txBody>
          <a:bodyPr wrap="none" lIns="0" tIns="0" rIns="0" bIns="0" rtlCol="0" anchor="t"/>
          <a:lstStyle/>
          <a:p>
            <a:pPr marL="0" indent="0" algn="l">
              <a:lnSpc>
                <a:spcPts val="1650"/>
              </a:lnSpc>
              <a:buNone/>
            </a:pPr>
            <a:r>
              <a:rPr lang="en-US" sz="1300" dirty="0">
                <a:solidFill>
                  <a:srgbClr val="D6D9D7"/>
                </a:solidFill>
                <a:latin typeface="DM Sans Medium" pitchFamily="34" charset="0"/>
                <a:ea typeface="DM Sans Medium" pitchFamily="34" charset="-122"/>
                <a:cs typeface="DM Sans Medium" pitchFamily="34" charset="-120"/>
              </a:rPr>
              <a:t>Engagement Hotspots</a:t>
            </a:r>
            <a:endParaRPr lang="en-US" sz="1300" dirty="0"/>
          </a:p>
        </p:txBody>
      </p:sp>
      <p:sp>
        <p:nvSpPr>
          <p:cNvPr id="9" name="Text 5"/>
          <p:cNvSpPr/>
          <p:nvPr/>
        </p:nvSpPr>
        <p:spPr>
          <a:xfrm>
            <a:off x="473035" y="4061222"/>
            <a:ext cx="6677263" cy="432435"/>
          </a:xfrm>
          <a:prstGeom prst="rect">
            <a:avLst/>
          </a:prstGeom>
          <a:noFill/>
          <a:ln/>
        </p:spPr>
        <p:txBody>
          <a:bodyPr wrap="square" lIns="0" tIns="0" rIns="0" bIns="0" rtlCol="0" anchor="t"/>
          <a:lstStyle/>
          <a:p>
            <a:pPr marL="0" indent="0" algn="l">
              <a:lnSpc>
                <a:spcPts val="1700"/>
              </a:lnSpc>
              <a:buNone/>
            </a:pPr>
            <a:r>
              <a:rPr lang="en-US" sz="1050" dirty="0">
                <a:solidFill>
                  <a:srgbClr val="D6D9D7"/>
                </a:solidFill>
                <a:latin typeface="Inter" pitchFamily="34" charset="0"/>
                <a:ea typeface="Inter" pitchFamily="34" charset="-122"/>
                <a:cs typeface="Inter" pitchFamily="34" charset="-120"/>
              </a:rPr>
              <a:t>Specific post categories and types drive higher likes, comments, and saves, indicating content that resonates most with the audience.</a:t>
            </a:r>
            <a:endParaRPr lang="en-US" sz="1050" dirty="0"/>
          </a:p>
        </p:txBody>
      </p:sp>
      <p:pic>
        <p:nvPicPr>
          <p:cNvPr id="10" name="Image 2" descr="preencoded.png"/>
          <p:cNvPicPr>
            <a:picLocks noChangeAspect="1"/>
          </p:cNvPicPr>
          <p:nvPr/>
        </p:nvPicPr>
        <p:blipFill>
          <a:blip r:embed="rId5"/>
          <a:stretch>
            <a:fillRect/>
          </a:stretch>
        </p:blipFill>
        <p:spPr>
          <a:xfrm>
            <a:off x="473035" y="4831556"/>
            <a:ext cx="337899" cy="337899"/>
          </a:xfrm>
          <a:prstGeom prst="rect">
            <a:avLst/>
          </a:prstGeom>
        </p:spPr>
      </p:pic>
      <p:sp>
        <p:nvSpPr>
          <p:cNvPr id="11" name="Text 6"/>
          <p:cNvSpPr/>
          <p:nvPr/>
        </p:nvSpPr>
        <p:spPr>
          <a:xfrm>
            <a:off x="473035" y="5338405"/>
            <a:ext cx="1689735" cy="211098"/>
          </a:xfrm>
          <a:prstGeom prst="rect">
            <a:avLst/>
          </a:prstGeom>
          <a:noFill/>
          <a:ln/>
        </p:spPr>
        <p:txBody>
          <a:bodyPr wrap="none" lIns="0" tIns="0" rIns="0" bIns="0" rtlCol="0" anchor="t"/>
          <a:lstStyle/>
          <a:p>
            <a:pPr marL="0" indent="0" algn="l">
              <a:lnSpc>
                <a:spcPts val="1650"/>
              </a:lnSpc>
              <a:buNone/>
            </a:pPr>
            <a:r>
              <a:rPr lang="en-US" sz="1300" dirty="0">
                <a:solidFill>
                  <a:srgbClr val="D6D9D7"/>
                </a:solidFill>
                <a:latin typeface="DM Sans Medium" pitchFamily="34" charset="0"/>
                <a:ea typeface="DM Sans Medium" pitchFamily="34" charset="-122"/>
                <a:cs typeface="DM Sans Medium" pitchFamily="34" charset="-120"/>
              </a:rPr>
              <a:t>Seasonal Content</a:t>
            </a:r>
            <a:endParaRPr lang="en-US" sz="1300" dirty="0"/>
          </a:p>
        </p:txBody>
      </p:sp>
      <p:sp>
        <p:nvSpPr>
          <p:cNvPr id="12" name="Text 7"/>
          <p:cNvSpPr/>
          <p:nvPr/>
        </p:nvSpPr>
        <p:spPr>
          <a:xfrm>
            <a:off x="473035" y="5684639"/>
            <a:ext cx="6677263" cy="432435"/>
          </a:xfrm>
          <a:prstGeom prst="rect">
            <a:avLst/>
          </a:prstGeom>
          <a:noFill/>
          <a:ln/>
        </p:spPr>
        <p:txBody>
          <a:bodyPr wrap="square" lIns="0" tIns="0" rIns="0" bIns="0" rtlCol="0" anchor="t"/>
          <a:lstStyle/>
          <a:p>
            <a:pPr marL="0" indent="0" algn="l">
              <a:lnSpc>
                <a:spcPts val="1700"/>
              </a:lnSpc>
              <a:buNone/>
            </a:pPr>
            <a:r>
              <a:rPr lang="en-US" sz="1050" dirty="0">
                <a:solidFill>
                  <a:srgbClr val="D6D9D7"/>
                </a:solidFill>
                <a:latin typeface="Inter" pitchFamily="34" charset="0"/>
                <a:ea typeface="Inter" pitchFamily="34" charset="-122"/>
                <a:cs typeface="Inter" pitchFamily="34" charset="-120"/>
              </a:rPr>
              <a:t>Quarterly and monthly reports highlight seasonal content trends and their impact on engagement and reach.</a:t>
            </a:r>
            <a:endParaRPr lang="en-US" sz="1050" dirty="0"/>
          </a:p>
        </p:txBody>
      </p:sp>
      <p:pic>
        <p:nvPicPr>
          <p:cNvPr id="13" name="Image 3" descr="preencoded.png"/>
          <p:cNvPicPr>
            <a:picLocks noChangeAspect="1"/>
          </p:cNvPicPr>
          <p:nvPr/>
        </p:nvPicPr>
        <p:blipFill>
          <a:blip r:embed="rId6"/>
          <a:stretch>
            <a:fillRect/>
          </a:stretch>
        </p:blipFill>
        <p:spPr>
          <a:xfrm>
            <a:off x="7487722" y="1584722"/>
            <a:ext cx="6677263" cy="6677263"/>
          </a:xfrm>
          <a:prstGeom prst="rect">
            <a:avLst/>
          </a:prstGeom>
        </p:spPr>
      </p:pic>
      <p:sp>
        <p:nvSpPr>
          <p:cNvPr id="14" name="Text 8"/>
          <p:cNvSpPr/>
          <p:nvPr/>
        </p:nvSpPr>
        <p:spPr>
          <a:xfrm>
            <a:off x="7487722" y="8414028"/>
            <a:ext cx="1689735" cy="211098"/>
          </a:xfrm>
          <a:prstGeom prst="rect">
            <a:avLst/>
          </a:prstGeom>
          <a:noFill/>
          <a:ln/>
        </p:spPr>
        <p:txBody>
          <a:bodyPr wrap="none" lIns="0" tIns="0" rIns="0" bIns="0" rtlCol="0" anchor="t"/>
          <a:lstStyle/>
          <a:p>
            <a:pPr marL="0" indent="0" algn="l">
              <a:lnSpc>
                <a:spcPts val="1650"/>
              </a:lnSpc>
              <a:buNone/>
            </a:pPr>
            <a:r>
              <a:rPr lang="en-US" sz="1300" dirty="0">
                <a:solidFill>
                  <a:srgbClr val="F7F7F8"/>
                </a:solidFill>
                <a:latin typeface="DM Sans Medium" pitchFamily="34" charset="0"/>
                <a:ea typeface="DM Sans Medium" pitchFamily="34" charset="-122"/>
                <a:cs typeface="DM Sans Medium" pitchFamily="34" charset="-120"/>
              </a:rPr>
              <a:t>Next Steps:</a:t>
            </a:r>
            <a:endParaRPr lang="en-US" sz="1300" dirty="0"/>
          </a:p>
        </p:txBody>
      </p:sp>
      <p:sp>
        <p:nvSpPr>
          <p:cNvPr id="15" name="Text 9"/>
          <p:cNvSpPr/>
          <p:nvPr/>
        </p:nvSpPr>
        <p:spPr>
          <a:xfrm>
            <a:off x="7487722" y="8760262"/>
            <a:ext cx="6677263" cy="216218"/>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D6D9D7"/>
                </a:solidFill>
                <a:latin typeface="Inter" pitchFamily="34" charset="0"/>
                <a:ea typeface="Inter" pitchFamily="34" charset="-122"/>
                <a:cs typeface="Inter" pitchFamily="34" charset="-120"/>
              </a:rPr>
              <a:t>Deep dive into content that generated highest engagement.</a:t>
            </a:r>
            <a:endParaRPr lang="en-US" sz="1050" dirty="0"/>
          </a:p>
        </p:txBody>
      </p:sp>
      <p:sp>
        <p:nvSpPr>
          <p:cNvPr id="16" name="Text 10"/>
          <p:cNvSpPr/>
          <p:nvPr/>
        </p:nvSpPr>
        <p:spPr>
          <a:xfrm>
            <a:off x="7487722" y="9023747"/>
            <a:ext cx="6677263" cy="216218"/>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D6D9D7"/>
                </a:solidFill>
                <a:latin typeface="Inter" pitchFamily="34" charset="0"/>
                <a:ea typeface="Inter" pitchFamily="34" charset="-122"/>
                <a:cs typeface="Inter" pitchFamily="34" charset="-120"/>
              </a:rPr>
              <a:t>Experiment with A/B testing different post types.</a:t>
            </a:r>
            <a:endParaRPr lang="en-US" sz="1050" dirty="0"/>
          </a:p>
        </p:txBody>
      </p:sp>
      <p:sp>
        <p:nvSpPr>
          <p:cNvPr id="17" name="Text 11"/>
          <p:cNvSpPr/>
          <p:nvPr/>
        </p:nvSpPr>
        <p:spPr>
          <a:xfrm>
            <a:off x="7487722" y="9287232"/>
            <a:ext cx="6677263" cy="216218"/>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D6D9D7"/>
                </a:solidFill>
                <a:latin typeface="Inter" pitchFamily="34" charset="0"/>
                <a:ea typeface="Inter" pitchFamily="34" charset="-122"/>
                <a:cs typeface="Inter" pitchFamily="34" charset="-120"/>
              </a:rPr>
              <a:t>Refine content calendar based on quarterly insights.</a:t>
            </a:r>
            <a:endParaRPr lang="en-US" sz="1050" dirty="0"/>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21638" y="566976"/>
            <a:ext cx="6635115" cy="644366"/>
          </a:xfrm>
          <a:prstGeom prst="rect">
            <a:avLst/>
          </a:prstGeom>
          <a:noFill/>
          <a:ln/>
        </p:spPr>
        <p:txBody>
          <a:bodyPr wrap="none" lIns="0" tIns="0" rIns="0" bIns="0" rtlCol="0" anchor="t"/>
          <a:lstStyle/>
          <a:p>
            <a:pPr marL="0" indent="0" algn="l">
              <a:lnSpc>
                <a:spcPts val="5050"/>
              </a:lnSpc>
              <a:buNone/>
            </a:pPr>
            <a:r>
              <a:rPr lang="en-US" sz="4050" dirty="0">
                <a:solidFill>
                  <a:srgbClr val="F7F7F8"/>
                </a:solidFill>
                <a:latin typeface="DM Sans Medium" pitchFamily="34" charset="0"/>
                <a:ea typeface="DM Sans Medium" pitchFamily="34" charset="-122"/>
                <a:cs typeface="DM Sans Medium" pitchFamily="34" charset="-120"/>
              </a:rPr>
              <a:t>Understanding Our Dataset</a:t>
            </a:r>
            <a:endParaRPr lang="en-US" sz="4050" dirty="0"/>
          </a:p>
        </p:txBody>
      </p:sp>
      <p:sp>
        <p:nvSpPr>
          <p:cNvPr id="3" name="Text 1"/>
          <p:cNvSpPr/>
          <p:nvPr/>
        </p:nvSpPr>
        <p:spPr>
          <a:xfrm>
            <a:off x="721638" y="1706047"/>
            <a:ext cx="6342102" cy="659844"/>
          </a:xfrm>
          <a:prstGeom prst="rect">
            <a:avLst/>
          </a:prstGeom>
          <a:noFill/>
          <a:ln/>
        </p:spPr>
        <p:txBody>
          <a:bodyPr wrap="square" lIns="0" tIns="0" rIns="0" bIns="0" rtlCol="0" anchor="t"/>
          <a:lstStyle/>
          <a:p>
            <a:pPr marL="0" indent="0" algn="l">
              <a:lnSpc>
                <a:spcPts val="2550"/>
              </a:lnSpc>
              <a:buNone/>
            </a:pPr>
            <a:r>
              <a:rPr lang="en-US" sz="1600" dirty="0">
                <a:solidFill>
                  <a:srgbClr val="D6D9D7"/>
                </a:solidFill>
                <a:latin typeface="Inter" pitchFamily="34" charset="0"/>
                <a:ea typeface="Inter" pitchFamily="34" charset="-122"/>
                <a:cs typeface="Inter" pitchFamily="34" charset="-120"/>
              </a:rPr>
              <a:t>Our analysis leverages three core tables to provide a holistic view of Instagram performance:</a:t>
            </a:r>
            <a:endParaRPr lang="en-US" sz="1600" dirty="0"/>
          </a:p>
        </p:txBody>
      </p:sp>
      <p:sp>
        <p:nvSpPr>
          <p:cNvPr id="4" name="Text 2"/>
          <p:cNvSpPr/>
          <p:nvPr/>
        </p:nvSpPr>
        <p:spPr>
          <a:xfrm>
            <a:off x="721638" y="2551390"/>
            <a:ext cx="6342102" cy="989767"/>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D6D9D7"/>
                </a:solidFill>
                <a:latin typeface="Inter" pitchFamily="34" charset="0"/>
                <a:ea typeface="Inter" pitchFamily="34" charset="-122"/>
                <a:cs typeface="Inter" pitchFamily="34" charset="-120"/>
              </a:rPr>
              <a:t>dim_date:</a:t>
            </a:r>
            <a:r>
              <a:rPr lang="en-US" sz="1600" dirty="0">
                <a:solidFill>
                  <a:srgbClr val="D6D9D7"/>
                </a:solidFill>
                <a:latin typeface="Inter" pitchFamily="34" charset="0"/>
                <a:ea typeface="Inter" pitchFamily="34" charset="-122"/>
                <a:cs typeface="Inter" pitchFamily="34" charset="-120"/>
              </a:rPr>
              <a:t> Contains calendar fields like month, weekday/weekend, week number, and quarter, enabling time-based analysis.</a:t>
            </a:r>
            <a:endParaRPr lang="en-US" sz="1600" dirty="0"/>
          </a:p>
        </p:txBody>
      </p:sp>
      <p:sp>
        <p:nvSpPr>
          <p:cNvPr id="5" name="Text 3"/>
          <p:cNvSpPr/>
          <p:nvPr/>
        </p:nvSpPr>
        <p:spPr>
          <a:xfrm>
            <a:off x="721638" y="3613309"/>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D6D9D7"/>
                </a:solidFill>
                <a:latin typeface="Inter" pitchFamily="34" charset="0"/>
                <a:ea typeface="Inter" pitchFamily="34" charset="-122"/>
                <a:cs typeface="Inter" pitchFamily="34" charset="-120"/>
              </a:rPr>
              <a:t>fact_account:</a:t>
            </a:r>
            <a:r>
              <a:rPr lang="en-US" sz="1600" dirty="0">
                <a:solidFill>
                  <a:srgbClr val="D6D9D7"/>
                </a:solidFill>
                <a:latin typeface="Inter" pitchFamily="34" charset="0"/>
                <a:ea typeface="Inter" pitchFamily="34" charset="-122"/>
                <a:cs typeface="Inter" pitchFamily="34" charset="-120"/>
              </a:rPr>
              <a:t> Tracks daily profile visits and new follower counts, vital for audience growth metrics.</a:t>
            </a:r>
            <a:endParaRPr lang="en-US" sz="1600" dirty="0"/>
          </a:p>
        </p:txBody>
      </p:sp>
      <p:sp>
        <p:nvSpPr>
          <p:cNvPr id="6" name="Text 4"/>
          <p:cNvSpPr/>
          <p:nvPr/>
        </p:nvSpPr>
        <p:spPr>
          <a:xfrm>
            <a:off x="721638" y="4345305"/>
            <a:ext cx="6342102" cy="989767"/>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D6D9D7"/>
                </a:solidFill>
                <a:latin typeface="Inter" pitchFamily="34" charset="0"/>
                <a:ea typeface="Inter" pitchFamily="34" charset="-122"/>
                <a:cs typeface="Inter" pitchFamily="34" charset="-120"/>
              </a:rPr>
              <a:t>fact_content:</a:t>
            </a:r>
            <a:r>
              <a:rPr lang="en-US" sz="1600" dirty="0">
                <a:solidFill>
                  <a:srgbClr val="D6D9D7"/>
                </a:solidFill>
                <a:latin typeface="Inter" pitchFamily="34" charset="0"/>
                <a:ea typeface="Inter" pitchFamily="34" charset="-122"/>
                <a:cs typeface="Inter" pitchFamily="34" charset="-120"/>
              </a:rPr>
              <a:t> Details post categories and types, along with key metrics such as likes, comments, saves, reach, and impressions.</a:t>
            </a:r>
            <a:endParaRPr lang="en-US" sz="1600" dirty="0"/>
          </a:p>
        </p:txBody>
      </p:sp>
      <p:pic>
        <p:nvPicPr>
          <p:cNvPr id="7" name="Image 0" descr="preencoded.png"/>
          <p:cNvPicPr>
            <a:picLocks noChangeAspect="1"/>
          </p:cNvPicPr>
          <p:nvPr/>
        </p:nvPicPr>
        <p:blipFill>
          <a:blip r:embed="rId3"/>
          <a:stretch>
            <a:fillRect/>
          </a:stretch>
        </p:blipFill>
        <p:spPr>
          <a:xfrm>
            <a:off x="7574280" y="1752481"/>
            <a:ext cx="6342102" cy="634210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015847"/>
            <a:ext cx="7739301" cy="708779"/>
          </a:xfrm>
          <a:prstGeom prst="rect">
            <a:avLst/>
          </a:prstGeom>
          <a:noFill/>
          <a:ln/>
        </p:spPr>
        <p:txBody>
          <a:bodyPr wrap="non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Unique Instagram Post Types</a:t>
            </a:r>
            <a:endParaRPr lang="en-US" sz="4450" dirty="0"/>
          </a:p>
        </p:txBody>
      </p:sp>
      <p:sp>
        <p:nvSpPr>
          <p:cNvPr id="3" name="Text 1"/>
          <p:cNvSpPr/>
          <p:nvPr/>
        </p:nvSpPr>
        <p:spPr>
          <a:xfrm>
            <a:off x="793790" y="3178254"/>
            <a:ext cx="13042821" cy="109632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To understand the diversity of our content strategy and identify the various formats used on Instagram, we queried the </a:t>
            </a:r>
            <a:r>
              <a:rPr lang="en-US" sz="1750" dirty="0">
                <a:solidFill>
                  <a:srgbClr val="D6D9D7"/>
                </a:solidFill>
                <a:highlight>
                  <a:srgbClr val="110745"/>
                </a:highlight>
                <a:latin typeface="Consolas" pitchFamily="34" charset="0"/>
                <a:ea typeface="Consolas" pitchFamily="34" charset="-122"/>
                <a:cs typeface="Consolas" pitchFamily="34" charset="-120"/>
              </a:rPr>
              <a:t>fact_content</a:t>
            </a:r>
            <a:r>
              <a:rPr lang="en-US" sz="1750" dirty="0">
                <a:solidFill>
                  <a:srgbClr val="D6D9D7"/>
                </a:solidFill>
                <a:latin typeface="Inter" pitchFamily="34" charset="0"/>
                <a:ea typeface="Inter" pitchFamily="34" charset="-122"/>
                <a:cs typeface="Inter" pitchFamily="34" charset="-120"/>
              </a:rPr>
              <a:t> table to list all distinct post types. This insight is crucial for analyzing content performance and optimizing future posting strategies.</a:t>
            </a:r>
            <a:endParaRPr lang="en-US" sz="1750" dirty="0"/>
          </a:p>
        </p:txBody>
      </p:sp>
      <p:sp>
        <p:nvSpPr>
          <p:cNvPr id="4" name="Shape 2"/>
          <p:cNvSpPr/>
          <p:nvPr/>
        </p:nvSpPr>
        <p:spPr>
          <a:xfrm>
            <a:off x="793790" y="4529733"/>
            <a:ext cx="13042821" cy="702945"/>
          </a:xfrm>
          <a:prstGeom prst="roundRect">
            <a:avLst>
              <a:gd name="adj" fmla="val 4840"/>
            </a:avLst>
          </a:prstGeom>
          <a:solidFill>
            <a:srgbClr val="110745"/>
          </a:solidFill>
          <a:ln/>
        </p:spPr>
      </p:sp>
      <p:sp>
        <p:nvSpPr>
          <p:cNvPr id="5" name="Shape 3"/>
          <p:cNvSpPr/>
          <p:nvPr/>
        </p:nvSpPr>
        <p:spPr>
          <a:xfrm>
            <a:off x="782479" y="4529733"/>
            <a:ext cx="13065443" cy="702945"/>
          </a:xfrm>
          <a:prstGeom prst="roundRect">
            <a:avLst>
              <a:gd name="adj" fmla="val 4840"/>
            </a:avLst>
          </a:prstGeom>
          <a:solidFill>
            <a:srgbClr val="110745"/>
          </a:solidFill>
          <a:ln/>
        </p:spPr>
      </p:sp>
      <p:sp>
        <p:nvSpPr>
          <p:cNvPr id="6" name="Text 4"/>
          <p:cNvSpPr/>
          <p:nvPr/>
        </p:nvSpPr>
        <p:spPr>
          <a:xfrm>
            <a:off x="1009293" y="4699754"/>
            <a:ext cx="12611814"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highlight>
                  <a:srgbClr val="110745"/>
                </a:highlight>
                <a:latin typeface="Consolas" pitchFamily="34" charset="0"/>
                <a:ea typeface="Consolas" pitchFamily="34" charset="-122"/>
                <a:cs typeface="Consolas" pitchFamily="34" charset="-120"/>
              </a:rPr>
              <a:t>SELECT distinct post_type From fact_content;</a:t>
            </a:r>
            <a:endParaRPr lang="en-US" sz="1750" dirty="0"/>
          </a:p>
        </p:txBody>
      </p:sp>
      <p:sp>
        <p:nvSpPr>
          <p:cNvPr id="7" name="Text 5"/>
          <p:cNvSpPr/>
          <p:nvPr/>
        </p:nvSpPr>
        <p:spPr>
          <a:xfrm>
            <a:off x="793790" y="548782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This SQL query allows us to pinpoint the unique categories of posts, providing a clear overview of the content formats that have been published.</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931789"/>
            <a:ext cx="7739301" cy="708779"/>
          </a:xfrm>
          <a:prstGeom prst="rect">
            <a:avLst/>
          </a:prstGeom>
          <a:noFill/>
          <a:ln/>
        </p:spPr>
        <p:txBody>
          <a:bodyPr wrap="non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Unique Instagram Post Types</a:t>
            </a:r>
            <a:endParaRPr lang="en-US" sz="4450" dirty="0"/>
          </a:p>
        </p:txBody>
      </p:sp>
      <p:sp>
        <p:nvSpPr>
          <p:cNvPr id="3" name="Shape 1"/>
          <p:cNvSpPr/>
          <p:nvPr/>
        </p:nvSpPr>
        <p:spPr>
          <a:xfrm>
            <a:off x="793790" y="3094196"/>
            <a:ext cx="6407944" cy="1306949"/>
          </a:xfrm>
          <a:prstGeom prst="roundRect">
            <a:avLst>
              <a:gd name="adj" fmla="val 2603"/>
            </a:avLst>
          </a:prstGeom>
          <a:solidFill>
            <a:srgbClr val="4C5052"/>
          </a:solidFill>
          <a:ln/>
        </p:spPr>
      </p:sp>
      <p:sp>
        <p:nvSpPr>
          <p:cNvPr id="4" name="Text 2"/>
          <p:cNvSpPr/>
          <p:nvPr/>
        </p:nvSpPr>
        <p:spPr>
          <a:xfrm>
            <a:off x="1020604" y="332101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IG Image</a:t>
            </a:r>
            <a:endParaRPr lang="en-US" sz="2200" dirty="0"/>
          </a:p>
        </p:txBody>
      </p:sp>
      <p:sp>
        <p:nvSpPr>
          <p:cNvPr id="5" name="Text 3"/>
          <p:cNvSpPr/>
          <p:nvPr/>
        </p:nvSpPr>
        <p:spPr>
          <a:xfrm>
            <a:off x="1020604" y="3811429"/>
            <a:ext cx="595431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A single static image post.</a:t>
            </a:r>
            <a:endParaRPr lang="en-US" sz="1750" dirty="0"/>
          </a:p>
        </p:txBody>
      </p:sp>
      <p:sp>
        <p:nvSpPr>
          <p:cNvPr id="6" name="Shape 4"/>
          <p:cNvSpPr/>
          <p:nvPr/>
        </p:nvSpPr>
        <p:spPr>
          <a:xfrm>
            <a:off x="7428548" y="3094196"/>
            <a:ext cx="6408063" cy="1306949"/>
          </a:xfrm>
          <a:prstGeom prst="roundRect">
            <a:avLst>
              <a:gd name="adj" fmla="val 2603"/>
            </a:avLst>
          </a:prstGeom>
          <a:solidFill>
            <a:srgbClr val="4C5052"/>
          </a:solidFill>
          <a:ln/>
        </p:spPr>
      </p:sp>
      <p:sp>
        <p:nvSpPr>
          <p:cNvPr id="7" name="Text 5"/>
          <p:cNvSpPr/>
          <p:nvPr/>
        </p:nvSpPr>
        <p:spPr>
          <a:xfrm>
            <a:off x="7655362" y="332101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IG Reel</a:t>
            </a:r>
            <a:endParaRPr lang="en-US" sz="2200" dirty="0"/>
          </a:p>
        </p:txBody>
      </p:sp>
      <p:sp>
        <p:nvSpPr>
          <p:cNvPr id="8" name="Text 6"/>
          <p:cNvSpPr/>
          <p:nvPr/>
        </p:nvSpPr>
        <p:spPr>
          <a:xfrm>
            <a:off x="7655362" y="3811429"/>
            <a:ext cx="5954435"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Short-form vertical video content.</a:t>
            </a:r>
            <a:endParaRPr lang="en-US" sz="1750" dirty="0"/>
          </a:p>
        </p:txBody>
      </p:sp>
      <p:sp>
        <p:nvSpPr>
          <p:cNvPr id="9" name="Shape 7"/>
          <p:cNvSpPr/>
          <p:nvPr/>
        </p:nvSpPr>
        <p:spPr>
          <a:xfrm>
            <a:off x="793790" y="4627959"/>
            <a:ext cx="6407944" cy="1669852"/>
          </a:xfrm>
          <a:prstGeom prst="roundRect">
            <a:avLst>
              <a:gd name="adj" fmla="val 2038"/>
            </a:avLst>
          </a:prstGeom>
          <a:solidFill>
            <a:srgbClr val="4C5052"/>
          </a:solidFill>
          <a:ln/>
        </p:spPr>
      </p:sp>
      <p:sp>
        <p:nvSpPr>
          <p:cNvPr id="10" name="Text 8"/>
          <p:cNvSpPr/>
          <p:nvPr/>
        </p:nvSpPr>
        <p:spPr>
          <a:xfrm>
            <a:off x="1020604" y="485477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IG Carousel</a:t>
            </a:r>
            <a:endParaRPr lang="en-US" sz="2200" dirty="0"/>
          </a:p>
        </p:txBody>
      </p:sp>
      <p:sp>
        <p:nvSpPr>
          <p:cNvPr id="11" name="Text 9"/>
          <p:cNvSpPr/>
          <p:nvPr/>
        </p:nvSpPr>
        <p:spPr>
          <a:xfrm>
            <a:off x="1020604" y="5345192"/>
            <a:ext cx="5954316"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A post with multiple images or videos that users can swipe through.</a:t>
            </a:r>
            <a:endParaRPr lang="en-US" sz="1750" dirty="0"/>
          </a:p>
        </p:txBody>
      </p:sp>
      <p:sp>
        <p:nvSpPr>
          <p:cNvPr id="12" name="Shape 10"/>
          <p:cNvSpPr/>
          <p:nvPr/>
        </p:nvSpPr>
        <p:spPr>
          <a:xfrm>
            <a:off x="7428548" y="4627959"/>
            <a:ext cx="6408063" cy="1669852"/>
          </a:xfrm>
          <a:prstGeom prst="roundRect">
            <a:avLst>
              <a:gd name="adj" fmla="val 2038"/>
            </a:avLst>
          </a:prstGeom>
          <a:solidFill>
            <a:srgbClr val="4C5052"/>
          </a:solidFill>
          <a:ln/>
        </p:spPr>
      </p:sp>
      <p:sp>
        <p:nvSpPr>
          <p:cNvPr id="13" name="Text 11"/>
          <p:cNvSpPr/>
          <p:nvPr/>
        </p:nvSpPr>
        <p:spPr>
          <a:xfrm>
            <a:off x="7655362" y="485477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IG Video</a:t>
            </a:r>
            <a:endParaRPr lang="en-US" sz="2200" dirty="0"/>
          </a:p>
        </p:txBody>
      </p:sp>
      <p:sp>
        <p:nvSpPr>
          <p:cNvPr id="14" name="Text 12"/>
          <p:cNvSpPr/>
          <p:nvPr/>
        </p:nvSpPr>
        <p:spPr>
          <a:xfrm>
            <a:off x="7655362" y="5345192"/>
            <a:ext cx="5954435"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Longer-form video content.</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74106"/>
          </a:xfrm>
          <a:prstGeom prst="rect">
            <a:avLst/>
          </a:prstGeom>
        </p:spPr>
      </p:pic>
      <p:sp>
        <p:nvSpPr>
          <p:cNvPr id="3" name="Text 0"/>
          <p:cNvSpPr/>
          <p:nvPr/>
        </p:nvSpPr>
        <p:spPr>
          <a:xfrm>
            <a:off x="664726" y="2896314"/>
            <a:ext cx="4917519" cy="593527"/>
          </a:xfrm>
          <a:prstGeom prst="rect">
            <a:avLst/>
          </a:prstGeom>
          <a:noFill/>
          <a:ln/>
        </p:spPr>
        <p:txBody>
          <a:bodyPr wrap="none" lIns="0" tIns="0" rIns="0" bIns="0" rtlCol="0" anchor="t"/>
          <a:lstStyle/>
          <a:p>
            <a:pPr marL="0" indent="0" algn="l">
              <a:lnSpc>
                <a:spcPts val="4650"/>
              </a:lnSpc>
              <a:buNone/>
            </a:pPr>
            <a:r>
              <a:rPr lang="en-US" sz="3700" dirty="0">
                <a:solidFill>
                  <a:srgbClr val="F7F7F8"/>
                </a:solidFill>
                <a:latin typeface="DM Sans Medium" pitchFamily="34" charset="0"/>
                <a:ea typeface="DM Sans Medium" pitchFamily="34" charset="-122"/>
                <a:cs typeface="DM Sans Medium" pitchFamily="34" charset="-120"/>
              </a:rPr>
              <a:t>Content Type Insights</a:t>
            </a:r>
            <a:endParaRPr lang="en-US" sz="3700" dirty="0"/>
          </a:p>
        </p:txBody>
      </p:sp>
      <p:sp>
        <p:nvSpPr>
          <p:cNvPr id="4" name="Text 1"/>
          <p:cNvSpPr/>
          <p:nvPr/>
        </p:nvSpPr>
        <p:spPr>
          <a:xfrm>
            <a:off x="664726" y="3774638"/>
            <a:ext cx="13300948" cy="303848"/>
          </a:xfrm>
          <a:prstGeom prst="rect">
            <a:avLst/>
          </a:prstGeom>
          <a:noFill/>
          <a:ln/>
        </p:spPr>
        <p:txBody>
          <a:bodyPr wrap="none" lIns="0" tIns="0" rIns="0" bIns="0" rtlCol="0" anchor="t"/>
          <a:lstStyle/>
          <a:p>
            <a:pPr marL="0" indent="0" algn="l">
              <a:lnSpc>
                <a:spcPts val="2350"/>
              </a:lnSpc>
              <a:buNone/>
            </a:pPr>
            <a:r>
              <a:rPr lang="en-US" sz="1450" dirty="0">
                <a:solidFill>
                  <a:srgbClr val="D6D9D7"/>
                </a:solidFill>
                <a:latin typeface="Inter" pitchFamily="34" charset="0"/>
                <a:ea typeface="Inter" pitchFamily="34" charset="-122"/>
                <a:cs typeface="Inter" pitchFamily="34" charset="-120"/>
              </a:rPr>
              <a:t>Identifying the variety of content types and their performance allows us to optimize future content strategies.</a:t>
            </a:r>
            <a:endParaRPr lang="en-US" sz="1450" dirty="0"/>
          </a:p>
        </p:txBody>
      </p:sp>
      <p:sp>
        <p:nvSpPr>
          <p:cNvPr id="5" name="Shape 2"/>
          <p:cNvSpPr/>
          <p:nvPr/>
        </p:nvSpPr>
        <p:spPr>
          <a:xfrm>
            <a:off x="664726" y="4292084"/>
            <a:ext cx="13300948" cy="3415784"/>
          </a:xfrm>
          <a:prstGeom prst="roundRect">
            <a:avLst>
              <a:gd name="adj" fmla="val 834"/>
            </a:avLst>
          </a:prstGeom>
          <a:solidFill>
            <a:srgbClr val="4C5052"/>
          </a:solidFill>
          <a:ln/>
        </p:spPr>
      </p:sp>
      <p:sp>
        <p:nvSpPr>
          <p:cNvPr id="6" name="Text 3"/>
          <p:cNvSpPr/>
          <p:nvPr/>
        </p:nvSpPr>
        <p:spPr>
          <a:xfrm>
            <a:off x="854631" y="4481989"/>
            <a:ext cx="3019544" cy="296704"/>
          </a:xfrm>
          <a:prstGeom prst="rect">
            <a:avLst/>
          </a:prstGeom>
          <a:noFill/>
          <a:ln/>
        </p:spPr>
        <p:txBody>
          <a:bodyPr wrap="none" lIns="0" tIns="0" rIns="0" bIns="0" rtlCol="0" anchor="t"/>
          <a:lstStyle/>
          <a:p>
            <a:pPr marL="0" indent="0" algn="l">
              <a:lnSpc>
                <a:spcPts val="2300"/>
              </a:lnSpc>
              <a:buNone/>
            </a:pPr>
            <a:r>
              <a:rPr lang="en-US" sz="1850" dirty="0">
                <a:solidFill>
                  <a:srgbClr val="D6D9D7"/>
                </a:solidFill>
                <a:latin typeface="DM Sans Medium" pitchFamily="34" charset="0"/>
                <a:ea typeface="DM Sans Medium" pitchFamily="34" charset="-122"/>
                <a:cs typeface="DM Sans Medium" pitchFamily="34" charset="-120"/>
              </a:rPr>
              <a:t>Impression Range per Type</a:t>
            </a:r>
            <a:endParaRPr lang="en-US" sz="1850" dirty="0"/>
          </a:p>
        </p:txBody>
      </p:sp>
      <p:sp>
        <p:nvSpPr>
          <p:cNvPr id="7" name="Text 4"/>
          <p:cNvSpPr/>
          <p:nvPr/>
        </p:nvSpPr>
        <p:spPr>
          <a:xfrm>
            <a:off x="854631" y="4892635"/>
            <a:ext cx="12921139" cy="303848"/>
          </a:xfrm>
          <a:prstGeom prst="rect">
            <a:avLst/>
          </a:prstGeom>
          <a:noFill/>
          <a:ln/>
        </p:spPr>
        <p:txBody>
          <a:bodyPr wrap="none" lIns="0" tIns="0" rIns="0" bIns="0" rtlCol="0" anchor="t"/>
          <a:lstStyle/>
          <a:p>
            <a:pPr marL="0" indent="0" algn="l">
              <a:lnSpc>
                <a:spcPts val="2350"/>
              </a:lnSpc>
              <a:buNone/>
            </a:pPr>
            <a:r>
              <a:rPr lang="en-US" sz="1450" dirty="0">
                <a:solidFill>
                  <a:srgbClr val="D6D9D7"/>
                </a:solidFill>
                <a:latin typeface="Inter" pitchFamily="34" charset="0"/>
                <a:ea typeface="Inter" pitchFamily="34" charset="-122"/>
                <a:cs typeface="Inter" pitchFamily="34" charset="-120"/>
              </a:rPr>
              <a:t>Understanding the highest and lowest impressions for each post type highlights content variability and potential for optimization.</a:t>
            </a:r>
            <a:endParaRPr lang="en-US" sz="1450" dirty="0"/>
          </a:p>
        </p:txBody>
      </p:sp>
      <p:sp>
        <p:nvSpPr>
          <p:cNvPr id="8" name="Shape 5"/>
          <p:cNvSpPr/>
          <p:nvPr/>
        </p:nvSpPr>
        <p:spPr>
          <a:xfrm>
            <a:off x="854631" y="5410081"/>
            <a:ext cx="12921139" cy="2107883"/>
          </a:xfrm>
          <a:prstGeom prst="roundRect">
            <a:avLst>
              <a:gd name="adj" fmla="val 1352"/>
            </a:avLst>
          </a:prstGeom>
          <a:solidFill>
            <a:srgbClr val="110745"/>
          </a:solidFill>
          <a:ln/>
        </p:spPr>
      </p:sp>
      <p:sp>
        <p:nvSpPr>
          <p:cNvPr id="9" name="Shape 6"/>
          <p:cNvSpPr/>
          <p:nvPr/>
        </p:nvSpPr>
        <p:spPr>
          <a:xfrm>
            <a:off x="845225" y="5410081"/>
            <a:ext cx="12939951" cy="2107883"/>
          </a:xfrm>
          <a:prstGeom prst="roundRect">
            <a:avLst>
              <a:gd name="adj" fmla="val 1352"/>
            </a:avLst>
          </a:prstGeom>
          <a:solidFill>
            <a:srgbClr val="110745"/>
          </a:solidFill>
          <a:ln/>
        </p:spPr>
      </p:sp>
      <p:sp>
        <p:nvSpPr>
          <p:cNvPr id="10" name="Text 7"/>
          <p:cNvSpPr/>
          <p:nvPr/>
        </p:nvSpPr>
        <p:spPr>
          <a:xfrm>
            <a:off x="1035129" y="5552480"/>
            <a:ext cx="12560141" cy="1823085"/>
          </a:xfrm>
          <a:prstGeom prst="rect">
            <a:avLst/>
          </a:prstGeom>
          <a:noFill/>
          <a:ln/>
        </p:spPr>
        <p:txBody>
          <a:bodyPr wrap="square" lIns="0" tIns="0" rIns="0" bIns="0" rtlCol="0" anchor="t"/>
          <a:lstStyle/>
          <a:p>
            <a:pPr marL="0" indent="0" algn="l">
              <a:lnSpc>
                <a:spcPts val="2350"/>
              </a:lnSpc>
              <a:buNone/>
            </a:pPr>
            <a:r>
              <a:rPr lang="en-US" sz="1450" dirty="0">
                <a:solidFill>
                  <a:srgbClr val="D6D9D7"/>
                </a:solidFill>
                <a:highlight>
                  <a:srgbClr val="110745"/>
                </a:highlight>
                <a:latin typeface="Consolas" pitchFamily="34" charset="0"/>
                <a:ea typeface="Consolas" pitchFamily="34" charset="-122"/>
                <a:cs typeface="Consolas" pitchFamily="34" charset="-120"/>
              </a:rPr>
              <a:t>SELECT    post_type,    MAX(impressions) AS max_impressions,    MIN(impressions) AS min_impressionsFROM fact_contentGROUP BY post_type;</a:t>
            </a:r>
            <a:endParaRPr lang="en-US" sz="14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86627"/>
            <a:ext cx="6803231" cy="708779"/>
          </a:xfrm>
          <a:prstGeom prst="rect">
            <a:avLst/>
          </a:prstGeom>
          <a:noFill/>
          <a:ln/>
        </p:spPr>
        <p:txBody>
          <a:bodyPr wrap="non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Impressions by Post Type</a:t>
            </a:r>
            <a:endParaRPr lang="en-US" sz="4450" dirty="0"/>
          </a:p>
        </p:txBody>
      </p:sp>
      <p:pic>
        <p:nvPicPr>
          <p:cNvPr id="3" name="Image 0" descr="preencoded.png"/>
          <p:cNvPicPr>
            <a:picLocks noChangeAspect="1"/>
          </p:cNvPicPr>
          <p:nvPr/>
        </p:nvPicPr>
        <p:blipFill>
          <a:blip r:embed="rId3"/>
          <a:stretch>
            <a:fillRect/>
          </a:stretch>
        </p:blipFill>
        <p:spPr>
          <a:xfrm>
            <a:off x="793790" y="2890718"/>
            <a:ext cx="6244709" cy="2816423"/>
          </a:xfrm>
          <a:prstGeom prst="rect">
            <a:avLst/>
          </a:prstGeom>
        </p:spPr>
      </p:pic>
      <p:sp>
        <p:nvSpPr>
          <p:cNvPr id="4" name="Shape 1"/>
          <p:cNvSpPr/>
          <p:nvPr/>
        </p:nvSpPr>
        <p:spPr>
          <a:xfrm>
            <a:off x="1736765" y="5707142"/>
            <a:ext cx="226814" cy="226814"/>
          </a:xfrm>
          <a:prstGeom prst="roundRect">
            <a:avLst>
              <a:gd name="adj" fmla="val 8063"/>
            </a:avLst>
          </a:prstGeom>
          <a:solidFill>
            <a:srgbClr val="7862EF"/>
          </a:solidFill>
          <a:ln/>
        </p:spPr>
      </p:sp>
      <p:sp>
        <p:nvSpPr>
          <p:cNvPr id="5" name="Text 2"/>
          <p:cNvSpPr/>
          <p:nvPr/>
        </p:nvSpPr>
        <p:spPr>
          <a:xfrm>
            <a:off x="2024539" y="5707142"/>
            <a:ext cx="1815346" cy="226814"/>
          </a:xfrm>
          <a:prstGeom prst="rect">
            <a:avLst/>
          </a:prstGeom>
          <a:noFill/>
          <a:ln/>
        </p:spPr>
        <p:txBody>
          <a:bodyPr wrap="none" lIns="0" tIns="0" rIns="0" bIns="0" rtlCol="0" anchor="t"/>
          <a:lstStyle/>
          <a:p>
            <a:pPr marL="0" indent="0" algn="l">
              <a:lnSpc>
                <a:spcPts val="1750"/>
              </a:lnSpc>
              <a:buNone/>
            </a:pPr>
            <a:r>
              <a:rPr lang="en-US" sz="1750" dirty="0">
                <a:solidFill>
                  <a:srgbClr val="D6D9D7"/>
                </a:solidFill>
                <a:latin typeface="Inter" pitchFamily="34" charset="0"/>
                <a:ea typeface="Inter" pitchFamily="34" charset="-122"/>
                <a:cs typeface="Inter" pitchFamily="34" charset="-120"/>
              </a:rPr>
              <a:t>Max Impressions</a:t>
            </a:r>
            <a:endParaRPr lang="en-US" sz="1750" dirty="0"/>
          </a:p>
        </p:txBody>
      </p:sp>
      <p:sp>
        <p:nvSpPr>
          <p:cNvPr id="6" name="Shape 3"/>
          <p:cNvSpPr/>
          <p:nvPr/>
        </p:nvSpPr>
        <p:spPr>
          <a:xfrm>
            <a:off x="3992285" y="5707142"/>
            <a:ext cx="226814" cy="226814"/>
          </a:xfrm>
          <a:prstGeom prst="roundRect">
            <a:avLst>
              <a:gd name="adj" fmla="val 8063"/>
            </a:avLst>
          </a:prstGeom>
          <a:solidFill>
            <a:srgbClr val="B2A5F6"/>
          </a:solidFill>
          <a:ln/>
        </p:spPr>
      </p:sp>
      <p:sp>
        <p:nvSpPr>
          <p:cNvPr id="7" name="Text 4"/>
          <p:cNvSpPr/>
          <p:nvPr/>
        </p:nvSpPr>
        <p:spPr>
          <a:xfrm>
            <a:off x="4280059" y="5707142"/>
            <a:ext cx="1753195" cy="226814"/>
          </a:xfrm>
          <a:prstGeom prst="rect">
            <a:avLst/>
          </a:prstGeom>
          <a:noFill/>
          <a:ln/>
        </p:spPr>
        <p:txBody>
          <a:bodyPr wrap="none" lIns="0" tIns="0" rIns="0" bIns="0" rtlCol="0" anchor="t"/>
          <a:lstStyle/>
          <a:p>
            <a:pPr marL="0" indent="0" algn="l">
              <a:lnSpc>
                <a:spcPts val="1750"/>
              </a:lnSpc>
              <a:buNone/>
            </a:pPr>
            <a:r>
              <a:rPr lang="en-US" sz="1750" dirty="0">
                <a:solidFill>
                  <a:srgbClr val="D6D9D7"/>
                </a:solidFill>
                <a:latin typeface="Inter" pitchFamily="34" charset="0"/>
                <a:ea typeface="Inter" pitchFamily="34" charset="-122"/>
                <a:cs typeface="Inter" pitchFamily="34" charset="-120"/>
              </a:rPr>
              <a:t>Min Impressions</a:t>
            </a:r>
            <a:endParaRPr lang="en-US" sz="1750" dirty="0"/>
          </a:p>
        </p:txBody>
      </p:sp>
      <p:sp>
        <p:nvSpPr>
          <p:cNvPr id="8" name="Text 5"/>
          <p:cNvSpPr/>
          <p:nvPr/>
        </p:nvSpPr>
        <p:spPr>
          <a:xfrm>
            <a:off x="7599521" y="2839641"/>
            <a:ext cx="6244709" cy="217741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Analyzing impression ranges reveals IG Reels drive significantly higher reach, showcasing their broad appeal. Conversely, IG Carousel posts consistently yield the lowest impressions. Understanding these ranges is crucial for optimizing content formats to achieve desired audience visibility.</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656755"/>
            <a:ext cx="11620738" cy="708779"/>
          </a:xfrm>
          <a:prstGeom prst="rect">
            <a:avLst/>
          </a:prstGeom>
          <a:noFill/>
          <a:ln/>
        </p:spPr>
        <p:txBody>
          <a:bodyPr wrap="non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Filtering Weekend Posts for March and April</a:t>
            </a:r>
            <a:endParaRPr lang="en-US" sz="4450" dirty="0"/>
          </a:p>
        </p:txBody>
      </p:sp>
      <p:sp>
        <p:nvSpPr>
          <p:cNvPr id="3" name="Text 1"/>
          <p:cNvSpPr/>
          <p:nvPr/>
        </p:nvSpPr>
        <p:spPr>
          <a:xfrm>
            <a:off x="793790" y="281916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This query identifies all Instagram posts published on weekends during March and April, allowing for a focused analysis of content performance during these specific periods. The results can be exported to a CSV for further data processing.</a:t>
            </a:r>
            <a:endParaRPr lang="en-US" sz="1750" dirty="0"/>
          </a:p>
        </p:txBody>
      </p:sp>
      <p:sp>
        <p:nvSpPr>
          <p:cNvPr id="4" name="Shape 2"/>
          <p:cNvSpPr/>
          <p:nvPr/>
        </p:nvSpPr>
        <p:spPr>
          <a:xfrm>
            <a:off x="793790" y="3800118"/>
            <a:ext cx="13042821" cy="2154555"/>
          </a:xfrm>
          <a:prstGeom prst="roundRect">
            <a:avLst>
              <a:gd name="adj" fmla="val 1579"/>
            </a:avLst>
          </a:prstGeom>
          <a:solidFill>
            <a:srgbClr val="110745"/>
          </a:solidFill>
          <a:ln/>
        </p:spPr>
      </p:sp>
      <p:sp>
        <p:nvSpPr>
          <p:cNvPr id="5" name="Shape 3"/>
          <p:cNvSpPr/>
          <p:nvPr/>
        </p:nvSpPr>
        <p:spPr>
          <a:xfrm>
            <a:off x="782479" y="3800118"/>
            <a:ext cx="13065443" cy="2154555"/>
          </a:xfrm>
          <a:prstGeom prst="roundRect">
            <a:avLst>
              <a:gd name="adj" fmla="val 1579"/>
            </a:avLst>
          </a:prstGeom>
          <a:solidFill>
            <a:srgbClr val="110745"/>
          </a:solidFill>
          <a:ln/>
        </p:spPr>
      </p:sp>
      <p:sp>
        <p:nvSpPr>
          <p:cNvPr id="6" name="Text 4"/>
          <p:cNvSpPr/>
          <p:nvPr/>
        </p:nvSpPr>
        <p:spPr>
          <a:xfrm>
            <a:off x="1009293" y="3970139"/>
            <a:ext cx="12611814" cy="1814513"/>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highlight>
                  <a:srgbClr val="110745"/>
                </a:highlight>
                <a:latin typeface="Consolas" pitchFamily="34" charset="0"/>
                <a:ea typeface="Consolas" pitchFamily="34" charset="-122"/>
                <a:cs typeface="Consolas" pitchFamily="34" charset="-120"/>
              </a:rPr>
              <a:t>SELECT * FROM fact_content f JOIN dim_dates d ON f.date = d.date WHERE weekday_or_weekend = 'Weekend'   AND month_name IN ('March', 'April');</a:t>
            </a:r>
            <a:endParaRPr lang="en-US" sz="1750" dirty="0"/>
          </a:p>
        </p:txBody>
      </p:sp>
      <p:sp>
        <p:nvSpPr>
          <p:cNvPr id="7" name="Text 5"/>
          <p:cNvSpPr/>
          <p:nvPr/>
        </p:nvSpPr>
        <p:spPr>
          <a:xfrm>
            <a:off x="793790" y="6209824"/>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This query filters all posts published on weekends in March and April.</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793790" y="855583"/>
            <a:ext cx="13042821" cy="6518434"/>
          </a:xfrm>
          <a:prstGeom prst="roundRect">
            <a:avLst>
              <a:gd name="adj" fmla="val 522"/>
            </a:avLst>
          </a:prstGeom>
          <a:noFill/>
          <a:ln w="7620">
            <a:solidFill>
              <a:srgbClr val="FFFFFF">
                <a:alpha val="24000"/>
              </a:srgbClr>
            </a:solidFill>
            <a:prstDash val="solid"/>
          </a:ln>
        </p:spPr>
      </p:sp>
      <p:sp>
        <p:nvSpPr>
          <p:cNvPr id="3" name="Shape 1"/>
          <p:cNvSpPr/>
          <p:nvPr/>
        </p:nvSpPr>
        <p:spPr>
          <a:xfrm>
            <a:off x="801410" y="863203"/>
            <a:ext cx="13026271" cy="650319"/>
          </a:xfrm>
          <a:prstGeom prst="rect">
            <a:avLst/>
          </a:prstGeom>
          <a:solidFill>
            <a:srgbClr val="FFFFFF">
              <a:alpha val="4000"/>
            </a:srgbClr>
          </a:solidFill>
          <a:ln/>
        </p:spPr>
      </p:sp>
      <p:sp>
        <p:nvSpPr>
          <p:cNvPr id="4" name="Text 2"/>
          <p:cNvSpPr/>
          <p:nvPr/>
        </p:nvSpPr>
        <p:spPr>
          <a:xfrm>
            <a:off x="1029653" y="1006912"/>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month_name</a:t>
            </a:r>
            <a:endParaRPr lang="en-US" sz="1750" dirty="0"/>
          </a:p>
        </p:txBody>
      </p:sp>
      <p:sp>
        <p:nvSpPr>
          <p:cNvPr id="5" name="Text 3"/>
          <p:cNvSpPr/>
          <p:nvPr/>
        </p:nvSpPr>
        <p:spPr>
          <a:xfrm>
            <a:off x="5375077" y="1006912"/>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Total_profile_visits</a:t>
            </a:r>
            <a:endParaRPr lang="en-US" sz="1750" dirty="0"/>
          </a:p>
        </p:txBody>
      </p:sp>
      <p:sp>
        <p:nvSpPr>
          <p:cNvPr id="6" name="Text 4"/>
          <p:cNvSpPr/>
          <p:nvPr/>
        </p:nvSpPr>
        <p:spPr>
          <a:xfrm>
            <a:off x="9716691" y="1006912"/>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Total_new_followers</a:t>
            </a:r>
            <a:endParaRPr lang="en-US" sz="1750" dirty="0"/>
          </a:p>
        </p:txBody>
      </p:sp>
      <p:sp>
        <p:nvSpPr>
          <p:cNvPr id="7" name="Shape 5"/>
          <p:cNvSpPr/>
          <p:nvPr/>
        </p:nvSpPr>
        <p:spPr>
          <a:xfrm>
            <a:off x="801410" y="1513522"/>
            <a:ext cx="13026271" cy="650319"/>
          </a:xfrm>
          <a:prstGeom prst="rect">
            <a:avLst/>
          </a:prstGeom>
          <a:solidFill>
            <a:srgbClr val="000000">
              <a:alpha val="4000"/>
            </a:srgbClr>
          </a:solidFill>
          <a:ln/>
        </p:spPr>
      </p:sp>
      <p:sp>
        <p:nvSpPr>
          <p:cNvPr id="8" name="Text 6"/>
          <p:cNvSpPr/>
          <p:nvPr/>
        </p:nvSpPr>
        <p:spPr>
          <a:xfrm>
            <a:off x="1029653" y="1657231"/>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January</a:t>
            </a:r>
            <a:endParaRPr lang="en-US" sz="1750" dirty="0"/>
          </a:p>
        </p:txBody>
      </p:sp>
      <p:sp>
        <p:nvSpPr>
          <p:cNvPr id="9" name="Text 7"/>
          <p:cNvSpPr/>
          <p:nvPr/>
        </p:nvSpPr>
        <p:spPr>
          <a:xfrm>
            <a:off x="5375077" y="1657231"/>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26512</a:t>
            </a:r>
            <a:endParaRPr lang="en-US" sz="1750" dirty="0"/>
          </a:p>
        </p:txBody>
      </p:sp>
      <p:sp>
        <p:nvSpPr>
          <p:cNvPr id="10" name="Text 8"/>
          <p:cNvSpPr/>
          <p:nvPr/>
        </p:nvSpPr>
        <p:spPr>
          <a:xfrm>
            <a:off x="9716691" y="1657231"/>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17053</a:t>
            </a:r>
            <a:endParaRPr lang="en-US" sz="1750" dirty="0"/>
          </a:p>
        </p:txBody>
      </p:sp>
      <p:sp>
        <p:nvSpPr>
          <p:cNvPr id="11" name="Shape 9"/>
          <p:cNvSpPr/>
          <p:nvPr/>
        </p:nvSpPr>
        <p:spPr>
          <a:xfrm>
            <a:off x="801410" y="2163842"/>
            <a:ext cx="13026271" cy="650319"/>
          </a:xfrm>
          <a:prstGeom prst="rect">
            <a:avLst/>
          </a:prstGeom>
          <a:solidFill>
            <a:srgbClr val="FFFFFF">
              <a:alpha val="4000"/>
            </a:srgbClr>
          </a:solidFill>
          <a:ln/>
        </p:spPr>
      </p:sp>
      <p:sp>
        <p:nvSpPr>
          <p:cNvPr id="12" name="Text 10"/>
          <p:cNvSpPr/>
          <p:nvPr/>
        </p:nvSpPr>
        <p:spPr>
          <a:xfrm>
            <a:off x="1029653" y="2307550"/>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February</a:t>
            </a:r>
            <a:endParaRPr lang="en-US" sz="1750" dirty="0"/>
          </a:p>
        </p:txBody>
      </p:sp>
      <p:sp>
        <p:nvSpPr>
          <p:cNvPr id="13" name="Text 11"/>
          <p:cNvSpPr/>
          <p:nvPr/>
        </p:nvSpPr>
        <p:spPr>
          <a:xfrm>
            <a:off x="5375077" y="2307550"/>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20628</a:t>
            </a:r>
            <a:endParaRPr lang="en-US" sz="1750" dirty="0"/>
          </a:p>
        </p:txBody>
      </p:sp>
      <p:sp>
        <p:nvSpPr>
          <p:cNvPr id="14" name="Text 12"/>
          <p:cNvSpPr/>
          <p:nvPr/>
        </p:nvSpPr>
        <p:spPr>
          <a:xfrm>
            <a:off x="9716691" y="2307550"/>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15254</a:t>
            </a:r>
            <a:endParaRPr lang="en-US" sz="1750" dirty="0"/>
          </a:p>
        </p:txBody>
      </p:sp>
      <p:sp>
        <p:nvSpPr>
          <p:cNvPr id="15" name="Shape 13"/>
          <p:cNvSpPr/>
          <p:nvPr/>
        </p:nvSpPr>
        <p:spPr>
          <a:xfrm>
            <a:off x="801410" y="2814161"/>
            <a:ext cx="13026271" cy="650319"/>
          </a:xfrm>
          <a:prstGeom prst="rect">
            <a:avLst/>
          </a:prstGeom>
          <a:solidFill>
            <a:srgbClr val="000000">
              <a:alpha val="4000"/>
            </a:srgbClr>
          </a:solidFill>
          <a:ln/>
        </p:spPr>
      </p:sp>
      <p:sp>
        <p:nvSpPr>
          <p:cNvPr id="16" name="Text 14"/>
          <p:cNvSpPr/>
          <p:nvPr/>
        </p:nvSpPr>
        <p:spPr>
          <a:xfrm>
            <a:off x="1029653" y="2957870"/>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March</a:t>
            </a:r>
            <a:endParaRPr lang="en-US" sz="1750" dirty="0"/>
          </a:p>
        </p:txBody>
      </p:sp>
      <p:sp>
        <p:nvSpPr>
          <p:cNvPr id="17" name="Text 15"/>
          <p:cNvSpPr/>
          <p:nvPr/>
        </p:nvSpPr>
        <p:spPr>
          <a:xfrm>
            <a:off x="5375077" y="2957870"/>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23132</a:t>
            </a:r>
            <a:endParaRPr lang="en-US" sz="1750" dirty="0"/>
          </a:p>
        </p:txBody>
      </p:sp>
      <p:sp>
        <p:nvSpPr>
          <p:cNvPr id="18" name="Text 16"/>
          <p:cNvSpPr/>
          <p:nvPr/>
        </p:nvSpPr>
        <p:spPr>
          <a:xfrm>
            <a:off x="9716691" y="2957870"/>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18285</a:t>
            </a:r>
            <a:endParaRPr lang="en-US" sz="1750" dirty="0"/>
          </a:p>
        </p:txBody>
      </p:sp>
      <p:sp>
        <p:nvSpPr>
          <p:cNvPr id="19" name="Shape 17"/>
          <p:cNvSpPr/>
          <p:nvPr/>
        </p:nvSpPr>
        <p:spPr>
          <a:xfrm>
            <a:off x="801410" y="3464481"/>
            <a:ext cx="13026271" cy="650319"/>
          </a:xfrm>
          <a:prstGeom prst="rect">
            <a:avLst/>
          </a:prstGeom>
          <a:solidFill>
            <a:srgbClr val="FFFFFF">
              <a:alpha val="4000"/>
            </a:srgbClr>
          </a:solidFill>
          <a:ln/>
        </p:spPr>
      </p:sp>
      <p:sp>
        <p:nvSpPr>
          <p:cNvPr id="20" name="Text 18"/>
          <p:cNvSpPr/>
          <p:nvPr/>
        </p:nvSpPr>
        <p:spPr>
          <a:xfrm>
            <a:off x="1029653" y="3608189"/>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April</a:t>
            </a:r>
            <a:endParaRPr lang="en-US" sz="1750" dirty="0"/>
          </a:p>
        </p:txBody>
      </p:sp>
      <p:sp>
        <p:nvSpPr>
          <p:cNvPr id="21" name="Text 19"/>
          <p:cNvSpPr/>
          <p:nvPr/>
        </p:nvSpPr>
        <p:spPr>
          <a:xfrm>
            <a:off x="5375077" y="3608189"/>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29852</a:t>
            </a:r>
            <a:endParaRPr lang="en-US" sz="1750" dirty="0"/>
          </a:p>
        </p:txBody>
      </p:sp>
      <p:sp>
        <p:nvSpPr>
          <p:cNvPr id="22" name="Text 20"/>
          <p:cNvSpPr/>
          <p:nvPr/>
        </p:nvSpPr>
        <p:spPr>
          <a:xfrm>
            <a:off x="9716691" y="3608189"/>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21799</a:t>
            </a:r>
            <a:endParaRPr lang="en-US" sz="1750" dirty="0"/>
          </a:p>
        </p:txBody>
      </p:sp>
      <p:sp>
        <p:nvSpPr>
          <p:cNvPr id="23" name="Shape 21"/>
          <p:cNvSpPr/>
          <p:nvPr/>
        </p:nvSpPr>
        <p:spPr>
          <a:xfrm>
            <a:off x="801410" y="4114800"/>
            <a:ext cx="13026271" cy="650319"/>
          </a:xfrm>
          <a:prstGeom prst="rect">
            <a:avLst/>
          </a:prstGeom>
          <a:solidFill>
            <a:srgbClr val="000000">
              <a:alpha val="4000"/>
            </a:srgbClr>
          </a:solidFill>
          <a:ln/>
        </p:spPr>
      </p:sp>
      <p:sp>
        <p:nvSpPr>
          <p:cNvPr id="24" name="Text 22"/>
          <p:cNvSpPr/>
          <p:nvPr/>
        </p:nvSpPr>
        <p:spPr>
          <a:xfrm>
            <a:off x="1029653" y="4258508"/>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May</a:t>
            </a:r>
            <a:endParaRPr lang="en-US" sz="1750" dirty="0"/>
          </a:p>
        </p:txBody>
      </p:sp>
      <p:sp>
        <p:nvSpPr>
          <p:cNvPr id="25" name="Text 23"/>
          <p:cNvSpPr/>
          <p:nvPr/>
        </p:nvSpPr>
        <p:spPr>
          <a:xfrm>
            <a:off x="5375077" y="4258508"/>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106571</a:t>
            </a:r>
            <a:endParaRPr lang="en-US" sz="1750" dirty="0"/>
          </a:p>
        </p:txBody>
      </p:sp>
      <p:sp>
        <p:nvSpPr>
          <p:cNvPr id="26" name="Text 24"/>
          <p:cNvSpPr/>
          <p:nvPr/>
        </p:nvSpPr>
        <p:spPr>
          <a:xfrm>
            <a:off x="9716691" y="4258508"/>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66984</a:t>
            </a:r>
            <a:endParaRPr lang="en-US" sz="1750" dirty="0"/>
          </a:p>
        </p:txBody>
      </p:sp>
      <p:sp>
        <p:nvSpPr>
          <p:cNvPr id="27" name="Shape 25"/>
          <p:cNvSpPr/>
          <p:nvPr/>
        </p:nvSpPr>
        <p:spPr>
          <a:xfrm>
            <a:off x="801410" y="4765119"/>
            <a:ext cx="13026271" cy="650319"/>
          </a:xfrm>
          <a:prstGeom prst="rect">
            <a:avLst/>
          </a:prstGeom>
          <a:solidFill>
            <a:srgbClr val="FFFFFF">
              <a:alpha val="4000"/>
            </a:srgbClr>
          </a:solidFill>
          <a:ln/>
        </p:spPr>
      </p:sp>
      <p:sp>
        <p:nvSpPr>
          <p:cNvPr id="28" name="Text 26"/>
          <p:cNvSpPr/>
          <p:nvPr/>
        </p:nvSpPr>
        <p:spPr>
          <a:xfrm>
            <a:off x="1029653" y="4908828"/>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June</a:t>
            </a:r>
            <a:endParaRPr lang="en-US" sz="1750" dirty="0"/>
          </a:p>
        </p:txBody>
      </p:sp>
      <p:sp>
        <p:nvSpPr>
          <p:cNvPr id="29" name="Text 27"/>
          <p:cNvSpPr/>
          <p:nvPr/>
        </p:nvSpPr>
        <p:spPr>
          <a:xfrm>
            <a:off x="5375077" y="4908828"/>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103350</a:t>
            </a:r>
            <a:endParaRPr lang="en-US" sz="1750" dirty="0"/>
          </a:p>
        </p:txBody>
      </p:sp>
      <p:sp>
        <p:nvSpPr>
          <p:cNvPr id="30" name="Text 28"/>
          <p:cNvSpPr/>
          <p:nvPr/>
        </p:nvSpPr>
        <p:spPr>
          <a:xfrm>
            <a:off x="9716691" y="4908828"/>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76942</a:t>
            </a:r>
            <a:endParaRPr lang="en-US" sz="1750" dirty="0"/>
          </a:p>
        </p:txBody>
      </p:sp>
      <p:sp>
        <p:nvSpPr>
          <p:cNvPr id="31" name="Shape 29"/>
          <p:cNvSpPr/>
          <p:nvPr/>
        </p:nvSpPr>
        <p:spPr>
          <a:xfrm>
            <a:off x="801410" y="5415439"/>
            <a:ext cx="13026271" cy="650319"/>
          </a:xfrm>
          <a:prstGeom prst="rect">
            <a:avLst/>
          </a:prstGeom>
          <a:solidFill>
            <a:srgbClr val="000000">
              <a:alpha val="4000"/>
            </a:srgbClr>
          </a:solidFill>
          <a:ln/>
        </p:spPr>
      </p:sp>
      <p:sp>
        <p:nvSpPr>
          <p:cNvPr id="32" name="Text 30"/>
          <p:cNvSpPr/>
          <p:nvPr/>
        </p:nvSpPr>
        <p:spPr>
          <a:xfrm>
            <a:off x="1029653" y="5559147"/>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July</a:t>
            </a:r>
            <a:endParaRPr lang="en-US" sz="1750" dirty="0"/>
          </a:p>
        </p:txBody>
      </p:sp>
      <p:sp>
        <p:nvSpPr>
          <p:cNvPr id="33" name="Text 31"/>
          <p:cNvSpPr/>
          <p:nvPr/>
        </p:nvSpPr>
        <p:spPr>
          <a:xfrm>
            <a:off x="5375077" y="5559147"/>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54352</a:t>
            </a:r>
            <a:endParaRPr lang="en-US" sz="1750" dirty="0"/>
          </a:p>
        </p:txBody>
      </p:sp>
      <p:sp>
        <p:nvSpPr>
          <p:cNvPr id="34" name="Text 32"/>
          <p:cNvSpPr/>
          <p:nvPr/>
        </p:nvSpPr>
        <p:spPr>
          <a:xfrm>
            <a:off x="9716691" y="5559147"/>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33302</a:t>
            </a:r>
            <a:endParaRPr lang="en-US" sz="1750" dirty="0"/>
          </a:p>
        </p:txBody>
      </p:sp>
      <p:sp>
        <p:nvSpPr>
          <p:cNvPr id="35" name="Shape 33"/>
          <p:cNvSpPr/>
          <p:nvPr/>
        </p:nvSpPr>
        <p:spPr>
          <a:xfrm>
            <a:off x="801410" y="6065758"/>
            <a:ext cx="13026271" cy="650319"/>
          </a:xfrm>
          <a:prstGeom prst="rect">
            <a:avLst/>
          </a:prstGeom>
          <a:solidFill>
            <a:srgbClr val="FFFFFF">
              <a:alpha val="4000"/>
            </a:srgbClr>
          </a:solidFill>
          <a:ln/>
        </p:spPr>
      </p:sp>
      <p:sp>
        <p:nvSpPr>
          <p:cNvPr id="36" name="Text 34"/>
          <p:cNvSpPr/>
          <p:nvPr/>
        </p:nvSpPr>
        <p:spPr>
          <a:xfrm>
            <a:off x="1029653" y="6209467"/>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August</a:t>
            </a:r>
            <a:endParaRPr lang="en-US" sz="1750" dirty="0"/>
          </a:p>
        </p:txBody>
      </p:sp>
      <p:sp>
        <p:nvSpPr>
          <p:cNvPr id="37" name="Text 35"/>
          <p:cNvSpPr/>
          <p:nvPr/>
        </p:nvSpPr>
        <p:spPr>
          <a:xfrm>
            <a:off x="5375077" y="6209467"/>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42094</a:t>
            </a:r>
            <a:endParaRPr lang="en-US" sz="1750" dirty="0"/>
          </a:p>
        </p:txBody>
      </p:sp>
      <p:sp>
        <p:nvSpPr>
          <p:cNvPr id="38" name="Text 36"/>
          <p:cNvSpPr/>
          <p:nvPr/>
        </p:nvSpPr>
        <p:spPr>
          <a:xfrm>
            <a:off x="9716691" y="6209467"/>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24371</a:t>
            </a:r>
            <a:endParaRPr lang="en-US" sz="1750" dirty="0"/>
          </a:p>
        </p:txBody>
      </p:sp>
      <p:sp>
        <p:nvSpPr>
          <p:cNvPr id="39" name="Shape 37"/>
          <p:cNvSpPr/>
          <p:nvPr/>
        </p:nvSpPr>
        <p:spPr>
          <a:xfrm>
            <a:off x="801410" y="6716078"/>
            <a:ext cx="13026271" cy="650319"/>
          </a:xfrm>
          <a:prstGeom prst="rect">
            <a:avLst/>
          </a:prstGeom>
          <a:solidFill>
            <a:srgbClr val="000000">
              <a:alpha val="4000"/>
            </a:srgbClr>
          </a:solidFill>
          <a:ln/>
        </p:spPr>
      </p:sp>
      <p:sp>
        <p:nvSpPr>
          <p:cNvPr id="40" name="Text 38"/>
          <p:cNvSpPr/>
          <p:nvPr/>
        </p:nvSpPr>
        <p:spPr>
          <a:xfrm>
            <a:off x="1029653" y="6859786"/>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September</a:t>
            </a:r>
            <a:endParaRPr lang="en-US" sz="1750" dirty="0"/>
          </a:p>
        </p:txBody>
      </p:sp>
      <p:sp>
        <p:nvSpPr>
          <p:cNvPr id="41" name="Text 39"/>
          <p:cNvSpPr/>
          <p:nvPr/>
        </p:nvSpPr>
        <p:spPr>
          <a:xfrm>
            <a:off x="5375077" y="6859786"/>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41522</a:t>
            </a:r>
            <a:endParaRPr lang="en-US" sz="1750" dirty="0"/>
          </a:p>
        </p:txBody>
      </p:sp>
      <p:sp>
        <p:nvSpPr>
          <p:cNvPr id="42" name="Text 40"/>
          <p:cNvSpPr/>
          <p:nvPr/>
        </p:nvSpPr>
        <p:spPr>
          <a:xfrm>
            <a:off x="9716691" y="6859786"/>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28523</a:t>
            </a:r>
            <a:endParaRPr lang="en-US" sz="1750" dirty="0"/>
          </a:p>
        </p:txBody>
      </p:sp>
    </p:spTree>
  </p:cSld>
  <p:clrMapOvr>
    <a:masterClrMapping/>
  </p:clrMapOvr>
  <p:transition spd="slow">
    <p:randomBar dir="ver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2125</Words>
  <Application>Microsoft Office PowerPoint</Application>
  <PresentationFormat>Custom</PresentationFormat>
  <Paragraphs>380</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DM Sans Medium</vt:lpstr>
      <vt:lpstr>Arial</vt:lpstr>
      <vt:lpstr>Inter Bold</vt:lpstr>
      <vt:lpstr>Consolas</vt:lpstr>
      <vt:lpstr>Inter</vt:lpstr>
      <vt:lpstr>Inter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Viraj Shah</cp:lastModifiedBy>
  <cp:revision>4</cp:revision>
  <dcterms:created xsi:type="dcterms:W3CDTF">2025-06-28T17:49:45Z</dcterms:created>
  <dcterms:modified xsi:type="dcterms:W3CDTF">2025-06-29T05:39:20Z</dcterms:modified>
</cp:coreProperties>
</file>